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6"/>
  </p:notesMasterIdLst>
  <p:sldIdLst>
    <p:sldId id="256" r:id="rId2"/>
    <p:sldId id="257" r:id="rId3"/>
    <p:sldId id="258" r:id="rId4"/>
    <p:sldId id="259" r:id="rId5"/>
    <p:sldId id="269" r:id="rId6"/>
    <p:sldId id="261" r:id="rId7"/>
    <p:sldId id="262" r:id="rId8"/>
    <p:sldId id="263" r:id="rId9"/>
    <p:sldId id="264" r:id="rId10"/>
    <p:sldId id="265" r:id="rId11"/>
    <p:sldId id="266" r:id="rId12"/>
    <p:sldId id="270" r:id="rId13"/>
    <p:sldId id="268"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015" autoAdjust="0"/>
  </p:normalViewPr>
  <p:slideViewPr>
    <p:cSldViewPr snapToGrid="0">
      <p:cViewPr varScale="1">
        <p:scale>
          <a:sx n="58" d="100"/>
          <a:sy n="58"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7F16E-42AE-41F7-82CE-C4321BBB67AB}" type="datetimeFigureOut">
              <a:rPr lang="fr-FR" smtClean="0"/>
              <a:t>19/03/2020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C418F-4E62-44B0-88A9-354AF2AA4299}" type="slidenum">
              <a:rPr lang="fr-FR" smtClean="0"/>
              <a:t>‹N°›</a:t>
            </a:fld>
            <a:endParaRPr lang="fr-FR" dirty="0"/>
          </a:p>
        </p:txBody>
      </p:sp>
    </p:spTree>
    <p:extLst>
      <p:ext uri="{BB962C8B-B14F-4D97-AF65-F5344CB8AC3E}">
        <p14:creationId xmlns:p14="http://schemas.microsoft.com/office/powerpoint/2010/main" val="267641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Document ATOLE concepts</a:t>
            </a:r>
            <a:r>
              <a:rPr lang="fr-FR" baseline="0" dirty="0" smtClean="0"/>
              <a:t> et outils du programme </a:t>
            </a:r>
            <a:endParaRPr lang="fr-FR" dirty="0"/>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2</a:t>
            </a:fld>
            <a:endParaRPr lang="fr-FR" dirty="0"/>
          </a:p>
        </p:txBody>
      </p:sp>
    </p:spTree>
    <p:extLst>
      <p:ext uri="{BB962C8B-B14F-4D97-AF65-F5344CB8AC3E}">
        <p14:creationId xmlns:p14="http://schemas.microsoft.com/office/powerpoint/2010/main" val="257281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Et de</a:t>
            </a:r>
            <a:r>
              <a:rPr lang="fr-FR" baseline="0" dirty="0" smtClean="0"/>
              <a:t> permettre à l’enseignant d’anticiper les obstacles didactiques des tâches proposées afin d’en permettre la réussite en apportant les aides adaptées aux différentes capacités des élèves (organisation d’une séquence d’enseignement pour prévoir les séances et activités préparatoires pour permettre à tous les élèves d’accéder au concept visé, référentiels et outils, groupe de besoin avec présence de l’adulte…), d’analyser les erreurs des élèves et de remédier de manière efficace aux difficultés rencontrées</a:t>
            </a:r>
            <a:endParaRPr lang="fr-FR" dirty="0"/>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13</a:t>
            </a:fld>
            <a:endParaRPr lang="fr-FR" dirty="0"/>
          </a:p>
        </p:txBody>
      </p:sp>
    </p:spTree>
    <p:extLst>
      <p:ext uri="{BB962C8B-B14F-4D97-AF65-F5344CB8AC3E}">
        <p14:creationId xmlns:p14="http://schemas.microsoft.com/office/powerpoint/2010/main" val="200983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14</a:t>
            </a:fld>
            <a:endParaRPr lang="fr-FR" dirty="0"/>
          </a:p>
        </p:txBody>
      </p:sp>
    </p:spTree>
    <p:extLst>
      <p:ext uri="{BB962C8B-B14F-4D97-AF65-F5344CB8AC3E}">
        <p14:creationId xmlns:p14="http://schemas.microsoft.com/office/powerpoint/2010/main" val="272832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stress</a:t>
            </a:r>
            <a:r>
              <a:rPr lang="fr-FR" baseline="0" dirty="0" smtClean="0"/>
              <a:t> et la fatigue causés par la surcharge mentale bousculent certains équilibres chimiques dans le cortex préfrontal, au point de le rendre moins efficace, alors que les fonctions qu’il remplit d’habitude sont justement celles dont nous avons le plus besoin dans  ces moments là: ne pas oublier ce que nous avons à faire, hiérarchiser des priorités, contrôler nos élans de paniques… Le résultat est cette impression d’être complètement débordé au point d’être incapable de faire quoi que ce soit d’efficace.</a:t>
            </a:r>
          </a:p>
          <a:p>
            <a:r>
              <a:rPr lang="fr-FR" baseline="0" dirty="0" smtClean="0"/>
              <a:t>C’est un état dans lequel un élève peut facilement et régulièrement se trouver s’il se sent sous pression, par exemple quand il est placé face à une feuille avec plusieurs exercices, il peut papillonner sans relâche d’exercice en exercice sans jamais en finir aucun. </a:t>
            </a:r>
          </a:p>
          <a:p>
            <a:r>
              <a:rPr lang="fr-FR" baseline="0" dirty="0" smtClean="0"/>
              <a:t>La solution est de marquer une pause, pour redonner du temps au cortex préfrontal pour fonctionner normalement, mais aussi pour noter rapidement tout ce qu’on a à faire et désigner l’une de ces tâches comme prioritaire pour les minutes à venir. Ensuite on peut fixer à l’avance le temps que l’on va accorder à cette tâche prioritaire: 5 ou 10 minutes pour ne faire que ça </a:t>
            </a:r>
            <a:r>
              <a:rPr lang="fr-FR" baseline="0" dirty="0" smtClean="0">
                <a:sym typeface="Wingdings" panose="05000000000000000000" pitchFamily="2" charset="2"/>
              </a:rPr>
              <a:t> minuteur, time timmer, sablier… qui permet de ne plus se soucier du temps non plus et d’être à l’abri des distractions</a:t>
            </a:r>
          </a:p>
          <a:p>
            <a:r>
              <a:rPr lang="fr-FR" baseline="0" dirty="0" smtClean="0">
                <a:sym typeface="Wingdings" panose="05000000000000000000" pitchFamily="2" charset="2"/>
              </a:rPr>
              <a:t>La tâche doit être bien définie pour placer le cerveau dans les conditions idéales pour être bien concentré, muni d’une intention claire.</a:t>
            </a:r>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3</a:t>
            </a:fld>
            <a:endParaRPr lang="fr-FR" dirty="0"/>
          </a:p>
        </p:txBody>
      </p:sp>
    </p:spTree>
    <p:extLst>
      <p:ext uri="{BB962C8B-B14F-4D97-AF65-F5344CB8AC3E}">
        <p14:creationId xmlns:p14="http://schemas.microsoft.com/office/powerpoint/2010/main" val="172936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plupart des tâches complexes</a:t>
            </a:r>
            <a:r>
              <a:rPr lang="fr-FR" baseline="0" dirty="0" smtClean="0"/>
              <a:t> peuvent se décomposer comme une recette de cuisine où chaque étape constitue ce qu’ATOLE nomme une « mini mission ». </a:t>
            </a:r>
          </a:p>
          <a:p>
            <a:r>
              <a:rPr lang="fr-FR" baseline="0" dirty="0" smtClean="0"/>
              <a:t>Avec l’habitude, il devient facile de voir à quel niveau de finesse décomposer la tâche globale: ni trop fin, ni trop grossier: le bon niveau de découpage doit être adapté à chacun et correspond à celui où on « voit » sans hésitation comment réaliser chacune des mini missions et évaluer à peu près le temps que cela prendra. </a:t>
            </a:r>
          </a:p>
          <a:p>
            <a:r>
              <a:rPr lang="fr-FR" baseline="0" dirty="0" smtClean="0"/>
              <a:t>Pour l’enseignant, cela peut correspondre à la conception des consignes: trop vague nous voilà bombardés de questions, certains élèves ne se mettent pas au travail; trop détaillée …  les élèves ont décroché pendant l’explication, certains se sont jetés dans la tâche sans écouter les précisions et… vous bombardent de questions, ont découpé alors qu’il ne fallait pas, abandonnent après quelques minutes… La passation de consigne doit surtout indiquer ce qui est important, et aider à ce que l’intention soit gardée en mémoire tout au long de la tâche, des supports visuels aideront les élèves à se remémorer la consigne chaque fois que de besoin. </a:t>
            </a:r>
          </a:p>
          <a:p>
            <a:r>
              <a:rPr lang="fr-FR" baseline="0" dirty="0" smtClean="0"/>
              <a:t>MAXIMOI et MINIMOI permettent de proposer la consigne globale, indiquant l’objectif de la tâche, le résultat final qui pourra être pré-visualisé sur l’écran mental; et d’inviter chaque élève à faire une pause de planification, d’abord avec l’aide de l’adulte, puis individuellement (cartes mini moi, liste de tâches successives sur brouillon…) </a:t>
            </a:r>
            <a:endParaRPr lang="fr-FR" dirty="0"/>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4</a:t>
            </a:fld>
            <a:endParaRPr lang="fr-FR" dirty="0"/>
          </a:p>
        </p:txBody>
      </p:sp>
    </p:spTree>
    <p:extLst>
      <p:ext uri="{BB962C8B-B14F-4D97-AF65-F5344CB8AC3E}">
        <p14:creationId xmlns:p14="http://schemas.microsoft.com/office/powerpoint/2010/main" val="256957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Même</a:t>
            </a:r>
            <a:r>
              <a:rPr lang="fr-FR" baseline="0" dirty="0" smtClean="0"/>
              <a:t> s’ils sont proposés dans les dernières séances pour les plus jeunes élèves (ATOLE pour le premier degré), car une explicitation progressive des processus cognitifs est indispensable pour que les enfants puissent apprendre à se contrôler, le PIM intellectuel est l’objectif pour une amélioration des performances scolaires, il s’agit d’outiller l’enfant pour qu’il puisse devenir un élève plus performant. </a:t>
            </a:r>
          </a:p>
          <a:p>
            <a:r>
              <a:rPr lang="fr-FR" baseline="0" dirty="0" smtClean="0"/>
              <a:t>Dans ADOLE, version pour les adolescents collégiens, les PIM sont placés en début de programme. </a:t>
            </a:r>
            <a:endParaRPr lang="fr-FR" dirty="0"/>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6</a:t>
            </a:fld>
            <a:endParaRPr lang="fr-FR" dirty="0"/>
          </a:p>
        </p:txBody>
      </p:sp>
    </p:spTree>
    <p:extLst>
      <p:ext uri="{BB962C8B-B14F-4D97-AF65-F5344CB8AC3E}">
        <p14:creationId xmlns:p14="http://schemas.microsoft.com/office/powerpoint/2010/main" val="404170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L’enfant</a:t>
            </a:r>
            <a:r>
              <a:rPr lang="fr-FR" baseline="0" dirty="0" smtClean="0"/>
              <a:t> ne peut pas observer le processus mental de l’adulte expert: il a besoin d’une explicitation de ce qu’est le travail interne: images mentales et voix intérieure qui permettent et accompagnent le raisonnement et l’action. </a:t>
            </a:r>
          </a:p>
          <a:p>
            <a:r>
              <a:rPr lang="fr-FR" baseline="0" dirty="0" smtClean="0"/>
              <a:t>L’enfant peut observer une partie de l’action de l’adulte qui écrit, mais il ne peut percevoir le travail mental qui intervient, il ne voit que l’action de la main et le tracé du scripteur; l’enfant ne peut apprendre à lire par l’imitation, comme il l’a fait depuis sa petite enfance pour apprendre à marcher, s’habiller, manger, etc… car il ne peut observer aucune action visible (c’est plutôt une soudaine inaction corporelle qu’il observe) </a:t>
            </a:r>
          </a:p>
          <a:p>
            <a:r>
              <a:rPr lang="fr-FR" baseline="0" dirty="0" smtClean="0"/>
              <a:t>C’est, dans les gestes de métier, ce qui apparait maintenant sous l’intitulé « clarté cognitive »: l’élève doit comprendre, au-delà de la consigne de la tâche scolaire, ce qu’il apprend, ce qu’il doit mobiliser de ses apprentissages précédents, ce qu’il doit « aller rechercher » dans sa mémoire, il doit connaitre l’objectif d’apprentissage que permettent d’atteindre les différentes tâches scolaires qui lui sont proposées. </a:t>
            </a:r>
          </a:p>
          <a:p>
            <a:r>
              <a:rPr lang="fr-FR" baseline="0" dirty="0" smtClean="0"/>
              <a:t>C’est cette conscience métacognitive qui manque à la majorité des élèves: ceux qui ne réussissent qu’avec un étayage de l’adulte et en particulier ceux qui  ne réussissent qu’avec un étayage individuel; les élèves les plus en réussite font ce travail métacognitif et de planification, de manière plus ou moins consciente et habile. Les enseignements d’ATOLE bénéficient à tous les profils d’élèves. </a:t>
            </a:r>
            <a:endParaRPr lang="fr-FR" dirty="0"/>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7</a:t>
            </a:fld>
            <a:endParaRPr lang="fr-FR" dirty="0"/>
          </a:p>
        </p:txBody>
      </p:sp>
    </p:spTree>
    <p:extLst>
      <p:ext uri="{BB962C8B-B14F-4D97-AF65-F5344CB8AC3E}">
        <p14:creationId xmlns:p14="http://schemas.microsoft.com/office/powerpoint/2010/main" val="110366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 contre,</a:t>
            </a:r>
            <a:r>
              <a:rPr lang="fr-FR" baseline="0" dirty="0" smtClean="0"/>
              <a:t> les élèves âgés de 8 ans les plus en difficulté, en particulier en compréhension de lecture, n’ont pas développé cette conscience de la pensée: ils « voient » les images mentales, « entendent » la petite voix intérieure, mais ils n’en font rien, et ne les mobilisent pas pour apprendre, ni quand ils écoutent, ils ne savent pas qu’ils peuvent convoquer une image mentale quand ils en ont besoin, qu’ils peuvent se parler pour réfléchir mieux. (cf. utilisation des référentiels, des leçons)</a:t>
            </a:r>
          </a:p>
          <a:p>
            <a:r>
              <a:rPr lang="fr-FR" baseline="0" dirty="0" smtClean="0"/>
              <a:t>Tout l’intérêt du programme ATOLE pratiqué sur l’ensemble d’une école de la GS au CM2 est de permettre à tous les enfants de mobiliser au mieux toutes leurs capacités cognitives, et de les rendre plus autonomes dans la gestion de leurs tâches, scolaires et extrascolaires. </a:t>
            </a:r>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8</a:t>
            </a:fld>
            <a:endParaRPr lang="fr-FR" dirty="0"/>
          </a:p>
        </p:txBody>
      </p:sp>
    </p:spTree>
    <p:extLst>
      <p:ext uri="{BB962C8B-B14F-4D97-AF65-F5344CB8AC3E}">
        <p14:creationId xmlns:p14="http://schemas.microsoft.com/office/powerpoint/2010/main" val="427694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Les erreurs faites par un enfant trahissent souvent la manière dont il s’y est pris: ce n’est pas la même chose, en disant une poésie de confondre le mot « lapin » avec le mot « sapin » ou le mot « lièvre »: cela traduit deux stratégies différentes, la première phonologique, la seconde par l’image mentale </a:t>
            </a:r>
          </a:p>
          <a:p>
            <a:r>
              <a:rPr lang="fr-FR" baseline="0" dirty="0" smtClean="0"/>
              <a:t>CF Astolfi, l’erreur un outil pour enseigner </a:t>
            </a:r>
          </a:p>
          <a:p>
            <a:r>
              <a:rPr lang="fr-FR" baseline="0" dirty="0" smtClean="0"/>
              <a:t>En situation de dictée, l’enfant qui visualise l’objet « moto » et est capable de vous dire qu’  « elle est rouge comme celle de son tonton »… ne sera pas prêt pour écrire le mot sur son ardoise, alors que son camarade qui visualise les 4 lettres écrites sur le tableau ou son cahier n’aura qu’à « recopier » l’image mentale pour réussir; apprendre au premier élève que dans la situation de dictée, c’est l’image des moments où il apprend à écrire le mot qu’il doit mobiliser, et en particulier la visualisation des lettres ou la petite voix qui épelle le mot, cela règlera plus certainement et durablement son incapacité à écrire le mot que d’avoir à le recopier 3 fois, sans autre explication…</a:t>
            </a:r>
          </a:p>
          <a:p>
            <a:r>
              <a:rPr lang="fr-FR" baseline="0" dirty="0" smtClean="0"/>
              <a:t>Cela aide les élèves à savoir restituer une leçon apprise et sue, une procédure qu’ils ne retrouvent pas en situation d’évaluation stressante: s’ils sont capables de définir ce qu’ils doivent percevoir, l’intention impliquée par la tâche alors ils retrouveront la manière d’agir, s’ils savent qu’il faut convoquer les « bonnes images mentales » ils réussiront à convoquer ce qu’ils ont en mémoire. </a:t>
            </a:r>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9</a:t>
            </a:fld>
            <a:endParaRPr lang="fr-FR" dirty="0"/>
          </a:p>
        </p:txBody>
      </p:sp>
    </p:spTree>
    <p:extLst>
      <p:ext uri="{BB962C8B-B14F-4D97-AF65-F5344CB8AC3E}">
        <p14:creationId xmlns:p14="http://schemas.microsoft.com/office/powerpoint/2010/main" val="423567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Pour les jeunes élèves, comprendre d’abord les PIM par les PIM du corps est plus accessible (séance 9 et 9 bis; puis 10 et 10 bis); l’objectif premier sera d’être capable de mobiliser une image mentale à la demande; il sera indispensable d’apprendre aux élèves comment planifier une tâche en mini missions ( MAXIMOI et MINIMOI), cela aussi peut commencer par des tâches physiques en EPS, en Arts visuel, dans des jeux de construction à l’aide d’un protocole imagé ou oral puis écrit, la rédaction de protocoles de construction et de recettes, le récit d’un trajet permettant de trouver un objet caché dans la classe, le chemin suivi au cours d’une sortie ou après une séance de course d’orientation, etc… ex. Pliage </a:t>
            </a:r>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10</a:t>
            </a:fld>
            <a:endParaRPr lang="fr-FR" dirty="0"/>
          </a:p>
        </p:txBody>
      </p:sp>
    </p:spTree>
    <p:extLst>
      <p:ext uri="{BB962C8B-B14F-4D97-AF65-F5344CB8AC3E}">
        <p14:creationId xmlns:p14="http://schemas.microsoft.com/office/powerpoint/2010/main" val="4096053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18C418F-4E62-44B0-88A9-354AF2AA4299}" type="slidenum">
              <a:rPr lang="fr-FR" smtClean="0"/>
              <a:t>11</a:t>
            </a:fld>
            <a:endParaRPr lang="fr-FR" dirty="0"/>
          </a:p>
        </p:txBody>
      </p:sp>
    </p:spTree>
    <p:extLst>
      <p:ext uri="{BB962C8B-B14F-4D97-AF65-F5344CB8AC3E}">
        <p14:creationId xmlns:p14="http://schemas.microsoft.com/office/powerpoint/2010/main" val="4351855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fr-FR" smtClean="0"/>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fr-FR" smtClean="0"/>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3/19/2020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smtClean="0"/>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16A73BC-5D11-4675-B334-102E1E8C9B50}" type="datetimeFigureOut">
              <a:rPr lang="en-US" dirty="0"/>
              <a:t>3/19/2020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3/19/2020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3/19/2020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ATOLE ET LES APPRENTISSAGES DE LA LANGUE ECRITE </a:t>
            </a:r>
            <a:endParaRPr lang="fr-FR" dirty="0"/>
          </a:p>
        </p:txBody>
      </p:sp>
      <p:sp>
        <p:nvSpPr>
          <p:cNvPr id="3" name="Sous-titre 2"/>
          <p:cNvSpPr>
            <a:spLocks noGrp="1"/>
          </p:cNvSpPr>
          <p:nvPr>
            <p:ph type="subTitle" idx="1"/>
          </p:nvPr>
        </p:nvSpPr>
        <p:spPr/>
        <p:txBody>
          <a:bodyPr/>
          <a:lstStyle/>
          <a:p>
            <a:r>
              <a:rPr lang="fr-FR" dirty="0" smtClean="0"/>
              <a:t>Sylvie Coustier – CPAIEN Oullins – Novembre 2019</a:t>
            </a:r>
            <a:endParaRPr lang="fr-FR" dirty="0"/>
          </a:p>
        </p:txBody>
      </p:sp>
    </p:spTree>
    <p:extLst>
      <p:ext uri="{BB962C8B-B14F-4D97-AF65-F5344CB8AC3E}">
        <p14:creationId xmlns:p14="http://schemas.microsoft.com/office/powerpoint/2010/main" val="4242609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95528"/>
          </a:xfrm>
        </p:spPr>
        <p:txBody>
          <a:bodyPr/>
          <a:lstStyle/>
          <a:p>
            <a:pPr algn="ctr"/>
            <a:r>
              <a:rPr lang="fr-FR" dirty="0">
                <a:solidFill>
                  <a:srgbClr val="7030A0"/>
                </a:solidFill>
              </a:rPr>
              <a:t>PIM pour les activités intellectuelles</a:t>
            </a:r>
          </a:p>
        </p:txBody>
      </p:sp>
      <p:sp>
        <p:nvSpPr>
          <p:cNvPr id="3" name="Espace réservé du contenu 2"/>
          <p:cNvSpPr>
            <a:spLocks noGrp="1"/>
          </p:cNvSpPr>
          <p:nvPr>
            <p:ph idx="1"/>
          </p:nvPr>
        </p:nvSpPr>
        <p:spPr>
          <a:xfrm>
            <a:off x="0" y="795528"/>
            <a:ext cx="12192000" cy="6062472"/>
          </a:xfrm>
        </p:spPr>
        <p:txBody>
          <a:bodyPr>
            <a:normAutofit/>
          </a:bodyPr>
          <a:lstStyle/>
          <a:p>
            <a:r>
              <a:rPr lang="fr-FR" sz="4800" dirty="0" smtClean="0"/>
              <a:t>Avec les PIM, chaque tâche peut se fragmenter en une suite de petites « méditations »: Perception, Manière d’agir pour répondre à une Intention</a:t>
            </a:r>
          </a:p>
          <a:p>
            <a:r>
              <a:rPr lang="fr-FR" sz="4800" dirty="0" smtClean="0"/>
              <a:t>Certaines tâches nécessitent une succession de </a:t>
            </a:r>
          </a:p>
          <a:p>
            <a:pPr marL="0" indent="0">
              <a:buNone/>
            </a:pPr>
            <a:r>
              <a:rPr lang="fr-FR" sz="4800" dirty="0" smtClean="0"/>
              <a:t>PIM, ou deux </a:t>
            </a:r>
          </a:p>
          <a:p>
            <a:pPr marL="0" indent="0">
              <a:buNone/>
            </a:pPr>
            <a:r>
              <a:rPr lang="fr-FR" sz="4800" dirty="0" smtClean="0"/>
              <a:t>en alternance</a:t>
            </a:r>
          </a:p>
          <a:p>
            <a:pPr marL="0" indent="0">
              <a:buNone/>
            </a:pPr>
            <a:endParaRPr lang="fr-FR" sz="4800" dirty="0"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530" y="4246418"/>
            <a:ext cx="5403273" cy="2611582"/>
          </a:xfrm>
          <a:prstGeom prst="rect">
            <a:avLst/>
          </a:prstGeom>
        </p:spPr>
      </p:pic>
    </p:spTree>
    <p:extLst>
      <p:ext uri="{BB962C8B-B14F-4D97-AF65-F5344CB8AC3E}">
        <p14:creationId xmlns:p14="http://schemas.microsoft.com/office/powerpoint/2010/main" val="3614149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95528"/>
          </a:xfrm>
        </p:spPr>
        <p:txBody>
          <a:bodyPr/>
          <a:lstStyle/>
          <a:p>
            <a:pPr algn="ctr"/>
            <a:r>
              <a:rPr lang="fr-FR" dirty="0">
                <a:solidFill>
                  <a:srgbClr val="7030A0"/>
                </a:solidFill>
              </a:rPr>
              <a:t>PIM pour les activités intellectuelles</a:t>
            </a:r>
          </a:p>
        </p:txBody>
      </p:sp>
      <p:sp>
        <p:nvSpPr>
          <p:cNvPr id="3" name="Espace réservé du contenu 2"/>
          <p:cNvSpPr>
            <a:spLocks noGrp="1"/>
          </p:cNvSpPr>
          <p:nvPr>
            <p:ph idx="1"/>
          </p:nvPr>
        </p:nvSpPr>
        <p:spPr>
          <a:xfrm>
            <a:off x="0" y="795528"/>
            <a:ext cx="12192000" cy="6062472"/>
          </a:xfrm>
        </p:spPr>
        <p:txBody>
          <a:bodyPr>
            <a:normAutofit/>
          </a:bodyPr>
          <a:lstStyle/>
          <a:p>
            <a:pPr algn="just"/>
            <a:r>
              <a:rPr lang="fr-FR" sz="4800" dirty="0"/>
              <a:t>Au-delà des </a:t>
            </a:r>
            <a:r>
              <a:rPr lang="fr-FR" sz="4800" b="1" dirty="0">
                <a:solidFill>
                  <a:srgbClr val="0070C0"/>
                </a:solidFill>
              </a:rPr>
              <a:t>séances ATOLE</a:t>
            </a:r>
            <a:r>
              <a:rPr lang="fr-FR" sz="4800" dirty="0"/>
              <a:t>, les </a:t>
            </a:r>
            <a:r>
              <a:rPr lang="fr-FR" sz="4800" b="1" dirty="0">
                <a:solidFill>
                  <a:srgbClr val="0070C0"/>
                </a:solidFill>
              </a:rPr>
              <a:t>outils</a:t>
            </a:r>
            <a:r>
              <a:rPr lang="fr-FR" sz="4800" dirty="0"/>
              <a:t> proposés, en particulier les </a:t>
            </a:r>
            <a:r>
              <a:rPr lang="fr-FR" sz="4800" b="1" dirty="0">
                <a:solidFill>
                  <a:srgbClr val="0070C0"/>
                </a:solidFill>
              </a:rPr>
              <a:t>PIM intellectuels</a:t>
            </a:r>
            <a:r>
              <a:rPr lang="fr-FR" sz="4800" dirty="0"/>
              <a:t>, ne peuvent être </a:t>
            </a:r>
            <a:r>
              <a:rPr lang="fr-FR" sz="4800" dirty="0" smtClean="0"/>
              <a:t>utiles aux élèves que </a:t>
            </a:r>
            <a:r>
              <a:rPr lang="fr-FR" sz="4800" b="1" dirty="0" smtClean="0">
                <a:solidFill>
                  <a:srgbClr val="0070C0"/>
                </a:solidFill>
              </a:rPr>
              <a:t>s’ils répètent suffisamment ces pratiques dans des situations très diverses</a:t>
            </a:r>
            <a:r>
              <a:rPr lang="fr-FR" sz="4800" dirty="0" smtClean="0"/>
              <a:t>: l’enseignant qui inclut celles-ci dans ses</a:t>
            </a:r>
            <a:r>
              <a:rPr lang="fr-FR" sz="4800" b="1" dirty="0" smtClean="0">
                <a:solidFill>
                  <a:srgbClr val="0070C0"/>
                </a:solidFill>
              </a:rPr>
              <a:t> gestes professionnels </a:t>
            </a:r>
            <a:r>
              <a:rPr lang="fr-FR" sz="4800" dirty="0" smtClean="0"/>
              <a:t>observe de réels progrès chez ses élèves.</a:t>
            </a:r>
            <a:endParaRPr lang="fr-FR" sz="4800" dirty="0"/>
          </a:p>
          <a:p>
            <a:endParaRPr lang="fr-FR" sz="4800" dirty="0" smtClean="0"/>
          </a:p>
        </p:txBody>
      </p:sp>
    </p:spTree>
    <p:extLst>
      <p:ext uri="{BB962C8B-B14F-4D97-AF65-F5344CB8AC3E}">
        <p14:creationId xmlns:p14="http://schemas.microsoft.com/office/powerpoint/2010/main" val="243478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
            <a:ext cx="12192000" cy="6858000"/>
          </a:xfrm>
        </p:spPr>
        <p:txBody>
          <a:bodyPr>
            <a:normAutofit fontScale="90000"/>
          </a:bodyPr>
          <a:lstStyle/>
          <a:p>
            <a:pPr lvl="0"/>
            <a:r>
              <a:rPr lang="fr-FR" sz="2400" dirty="0">
                <a:solidFill>
                  <a:srgbClr val="7030A0"/>
                </a:solidFill>
              </a:rPr>
              <a:t>Pim </a:t>
            </a:r>
            <a:r>
              <a:rPr lang="fr-FR" sz="2400" dirty="0" smtClean="0">
                <a:solidFill>
                  <a:srgbClr val="7030A0"/>
                </a:solidFill>
              </a:rPr>
              <a:t>pour reconnaitre </a:t>
            </a:r>
            <a:r>
              <a:rPr lang="fr-FR" sz="2400" dirty="0">
                <a:solidFill>
                  <a:srgbClr val="7030A0"/>
                </a:solidFill>
              </a:rPr>
              <a:t>une syllabe parmi </a:t>
            </a:r>
            <a:r>
              <a:rPr lang="fr-FR" sz="2400" dirty="0" smtClean="0">
                <a:solidFill>
                  <a:srgbClr val="7030A0"/>
                </a:solidFill>
              </a:rPr>
              <a:t>d’autres </a:t>
            </a:r>
            <a:r>
              <a:rPr lang="fr-FR" sz="2400" dirty="0" smtClean="0"/>
              <a:t/>
            </a:r>
            <a:br>
              <a:rPr lang="fr-FR" sz="2400" dirty="0" smtClean="0"/>
            </a:br>
            <a:r>
              <a:rPr lang="fr-FR" sz="2400" dirty="0" smtClean="0"/>
              <a:t>Pim pour reconnaitre </a:t>
            </a:r>
            <a:r>
              <a:rPr lang="fr-FR" sz="2400" dirty="0"/>
              <a:t>un mot parmi </a:t>
            </a:r>
            <a:r>
              <a:rPr lang="fr-FR" sz="2400" dirty="0" smtClean="0"/>
              <a:t>d’autres</a:t>
            </a:r>
            <a:br>
              <a:rPr lang="fr-FR" sz="2400" dirty="0" smtClean="0"/>
            </a:br>
            <a:r>
              <a:rPr lang="fr-FR" sz="2400" dirty="0" smtClean="0">
                <a:solidFill>
                  <a:srgbClr val="7030A0"/>
                </a:solidFill>
              </a:rPr>
              <a:t>Pim pour décoder </a:t>
            </a:r>
            <a:r>
              <a:rPr lang="fr-FR" sz="2400" dirty="0">
                <a:solidFill>
                  <a:srgbClr val="7030A0"/>
                </a:solidFill>
              </a:rPr>
              <a:t>un </a:t>
            </a:r>
            <a:r>
              <a:rPr lang="fr-FR" sz="2400" dirty="0" smtClean="0">
                <a:solidFill>
                  <a:srgbClr val="7030A0"/>
                </a:solidFill>
              </a:rPr>
              <a:t>mot </a:t>
            </a:r>
            <a:r>
              <a:rPr lang="fr-FR" sz="2400" dirty="0" smtClean="0"/>
              <a:t/>
            </a:r>
            <a:br>
              <a:rPr lang="fr-FR" sz="2400" dirty="0" smtClean="0"/>
            </a:br>
            <a:r>
              <a:rPr lang="fr-FR" sz="2400" dirty="0" smtClean="0"/>
              <a:t>Pim pour décoder </a:t>
            </a:r>
            <a:r>
              <a:rPr lang="fr-FR" sz="2400" dirty="0"/>
              <a:t>une </a:t>
            </a:r>
            <a:r>
              <a:rPr lang="fr-FR" sz="2400" dirty="0" smtClean="0"/>
              <a:t>phrase </a:t>
            </a:r>
            <a:br>
              <a:rPr lang="fr-FR" sz="2400" dirty="0" smtClean="0"/>
            </a:br>
            <a:r>
              <a:rPr lang="fr-FR" sz="2400" dirty="0" smtClean="0">
                <a:solidFill>
                  <a:srgbClr val="7030A0"/>
                </a:solidFill>
              </a:rPr>
              <a:t>Pim pour lire </a:t>
            </a:r>
            <a:r>
              <a:rPr lang="fr-FR" sz="2400" dirty="0">
                <a:solidFill>
                  <a:srgbClr val="7030A0"/>
                </a:solidFill>
              </a:rPr>
              <a:t>une </a:t>
            </a:r>
            <a:r>
              <a:rPr lang="fr-FR" sz="2400" dirty="0" smtClean="0">
                <a:solidFill>
                  <a:srgbClr val="7030A0"/>
                </a:solidFill>
              </a:rPr>
              <a:t>consigne</a:t>
            </a:r>
            <a:r>
              <a:rPr lang="fr-FR" sz="2400" dirty="0" smtClean="0"/>
              <a:t/>
            </a:r>
            <a:br>
              <a:rPr lang="fr-FR" sz="2400" dirty="0" smtClean="0"/>
            </a:br>
            <a:r>
              <a:rPr lang="fr-FR" sz="2400" dirty="0" smtClean="0"/>
              <a:t>Pim pour remettre </a:t>
            </a:r>
            <a:r>
              <a:rPr lang="fr-FR" sz="2400" dirty="0"/>
              <a:t>en ordre les mots d’une </a:t>
            </a:r>
            <a:r>
              <a:rPr lang="fr-FR" sz="2400" dirty="0" smtClean="0"/>
              <a:t>phrase</a:t>
            </a:r>
            <a:br>
              <a:rPr lang="fr-FR" sz="2400" dirty="0" smtClean="0"/>
            </a:br>
            <a:r>
              <a:rPr lang="fr-FR" sz="2400" dirty="0" smtClean="0">
                <a:solidFill>
                  <a:srgbClr val="7030A0"/>
                </a:solidFill>
              </a:rPr>
              <a:t>Pim pour compter </a:t>
            </a:r>
            <a:r>
              <a:rPr lang="fr-FR" sz="2400" dirty="0">
                <a:solidFill>
                  <a:srgbClr val="7030A0"/>
                </a:solidFill>
              </a:rPr>
              <a:t>le nombre de phrases d’un </a:t>
            </a:r>
            <a:r>
              <a:rPr lang="fr-FR" sz="2400" dirty="0" smtClean="0">
                <a:solidFill>
                  <a:srgbClr val="7030A0"/>
                </a:solidFill>
              </a:rPr>
              <a:t>texte</a:t>
            </a:r>
            <a:r>
              <a:rPr lang="fr-FR" sz="2400" dirty="0" smtClean="0"/>
              <a:t/>
            </a:r>
            <a:br>
              <a:rPr lang="fr-FR" sz="2400" dirty="0" smtClean="0"/>
            </a:br>
            <a:r>
              <a:rPr lang="fr-FR" sz="2400" dirty="0" smtClean="0"/>
              <a:t>                        </a:t>
            </a:r>
            <a:r>
              <a:rPr lang="fr-FR" sz="2400" i="1" dirty="0" smtClean="0"/>
              <a:t>Pim pour remettre </a:t>
            </a:r>
            <a:r>
              <a:rPr lang="fr-FR" sz="2400" i="1" dirty="0"/>
              <a:t>en ordre les paragraphes d’un texte (cycle 3) </a:t>
            </a:r>
            <a:r>
              <a:rPr lang="fr-FR" sz="2400" dirty="0" smtClean="0"/>
              <a:t/>
            </a:r>
            <a:br>
              <a:rPr lang="fr-FR" sz="2400" dirty="0" smtClean="0"/>
            </a:br>
            <a:r>
              <a:rPr lang="fr-FR" sz="2400" dirty="0" smtClean="0"/>
              <a:t>                         </a:t>
            </a:r>
            <a:r>
              <a:rPr lang="fr-FR" sz="2400" i="1" dirty="0" smtClean="0">
                <a:solidFill>
                  <a:srgbClr val="7030A0"/>
                </a:solidFill>
              </a:rPr>
              <a:t>Pim pour lire</a:t>
            </a:r>
            <a:r>
              <a:rPr lang="fr-FR" sz="2400" i="1" dirty="0">
                <a:solidFill>
                  <a:srgbClr val="7030A0"/>
                </a:solidFill>
              </a:rPr>
              <a:t> un texte puis répondre à des </a:t>
            </a:r>
            <a:r>
              <a:rPr lang="fr-FR" sz="2400" i="1" dirty="0" smtClean="0">
                <a:solidFill>
                  <a:srgbClr val="7030A0"/>
                </a:solidFill>
              </a:rPr>
              <a:t>questions (cycle 3)</a:t>
            </a:r>
            <a:r>
              <a:rPr lang="fr-FR" sz="2400" dirty="0"/>
              <a:t/>
            </a:r>
            <a:br>
              <a:rPr lang="fr-FR" sz="2400" dirty="0"/>
            </a:br>
            <a:r>
              <a:rPr lang="fr-FR" sz="2400" dirty="0" smtClean="0"/>
              <a:t>                         </a:t>
            </a:r>
            <a:r>
              <a:rPr lang="fr-FR" sz="2400" i="1" dirty="0" smtClean="0"/>
              <a:t>Pim </a:t>
            </a:r>
            <a:r>
              <a:rPr lang="fr-FR" sz="2400" i="1" dirty="0"/>
              <a:t>pour rechercher tous les mots et toutes les expressions qui </a:t>
            </a:r>
            <a:r>
              <a:rPr lang="fr-FR" sz="2400" i="1" dirty="0" smtClean="0"/>
              <a:t>désignent</a:t>
            </a:r>
            <a:br>
              <a:rPr lang="fr-FR" sz="2400" i="1" dirty="0" smtClean="0"/>
            </a:br>
            <a:r>
              <a:rPr lang="fr-FR" sz="2400" i="1" dirty="0"/>
              <a:t> </a:t>
            </a:r>
            <a:r>
              <a:rPr lang="fr-FR" sz="2400" i="1" dirty="0" smtClean="0"/>
              <a:t>                       le personnage </a:t>
            </a:r>
            <a:r>
              <a:rPr lang="fr-FR" sz="2400" i="1" dirty="0"/>
              <a:t>principal</a:t>
            </a:r>
            <a:r>
              <a:rPr lang="fr-FR" sz="2400" dirty="0"/>
              <a:t/>
            </a:r>
            <a:br>
              <a:rPr lang="fr-FR" sz="2400" dirty="0"/>
            </a:br>
            <a:r>
              <a:rPr lang="fr-FR" sz="2400" i="1" dirty="0">
                <a:solidFill>
                  <a:srgbClr val="7030A0"/>
                </a:solidFill>
              </a:rPr>
              <a:t>Pim pour relire un texte écrit </a:t>
            </a:r>
            <a:r>
              <a:rPr lang="fr-FR" sz="2400" i="1" dirty="0" smtClean="0">
                <a:solidFill>
                  <a:srgbClr val="7030A0"/>
                </a:solidFill>
              </a:rPr>
              <a:t>pour vérifier qu’il y a les points et les majuscules</a:t>
            </a:r>
            <a:br>
              <a:rPr lang="fr-FR" sz="2400" i="1" dirty="0" smtClean="0">
                <a:solidFill>
                  <a:srgbClr val="7030A0"/>
                </a:solidFill>
              </a:rPr>
            </a:br>
            <a:r>
              <a:rPr lang="fr-FR" sz="2400" i="1" dirty="0" smtClean="0">
                <a:solidFill>
                  <a:schemeClr val="tx1"/>
                </a:solidFill>
              </a:rPr>
              <a:t>Pim pour relire un texte écrit pour vérifier les accords des groupes nominaux </a:t>
            </a:r>
            <a:r>
              <a:rPr lang="fr-FR" sz="2400" i="1" dirty="0" smtClean="0"/>
              <a:t>(cycle 3)</a:t>
            </a:r>
            <a:r>
              <a:rPr lang="fr-FR" sz="2400" dirty="0" smtClean="0"/>
              <a:t/>
            </a:r>
            <a:br>
              <a:rPr lang="fr-FR" sz="2400" dirty="0" smtClean="0"/>
            </a:br>
            <a:r>
              <a:rPr lang="fr-FR" sz="2400" dirty="0" smtClean="0">
                <a:solidFill>
                  <a:srgbClr val="7030A0"/>
                </a:solidFill>
              </a:rPr>
              <a:t>Pim </a:t>
            </a:r>
            <a:r>
              <a:rPr lang="fr-FR" sz="2400" dirty="0">
                <a:solidFill>
                  <a:srgbClr val="7030A0"/>
                </a:solidFill>
              </a:rPr>
              <a:t>pour lire un texte puis raconter ce que l’on a compris</a:t>
            </a:r>
            <a:r>
              <a:rPr lang="fr-FR" sz="2400" dirty="0"/>
              <a:t/>
            </a:r>
            <a:br>
              <a:rPr lang="fr-FR" sz="2400" dirty="0"/>
            </a:br>
            <a:r>
              <a:rPr lang="fr-FR" sz="2400" dirty="0"/>
              <a:t>Pim pour lire un énoncé de problème et le résoudre</a:t>
            </a:r>
            <a:br>
              <a:rPr lang="fr-FR" sz="2400" dirty="0"/>
            </a:br>
            <a:r>
              <a:rPr lang="fr-FR" sz="2400" i="1" dirty="0">
                <a:solidFill>
                  <a:srgbClr val="7030A0"/>
                </a:solidFill>
              </a:rPr>
              <a:t>Pim pour lire un protocole de construction (assemblage de cubes/figure géométrique) puis construire ou tracer (cycle 3)</a:t>
            </a:r>
            <a:r>
              <a:rPr lang="fr-FR" sz="2400" dirty="0"/>
              <a:t/>
            </a:r>
            <a:br>
              <a:rPr lang="fr-FR" sz="2400" dirty="0"/>
            </a:br>
            <a:r>
              <a:rPr lang="fr-FR" sz="2400" dirty="0"/>
              <a:t>Pim pour copier </a:t>
            </a:r>
            <a:r>
              <a:rPr lang="fr-FR" sz="2400" dirty="0" smtClean="0"/>
              <a:t>un mot                   - Pim pour copier une </a:t>
            </a:r>
            <a:r>
              <a:rPr lang="fr-FR" sz="2400" dirty="0"/>
              <a:t>phrase</a:t>
            </a:r>
            <a:br>
              <a:rPr lang="fr-FR" sz="2400" dirty="0"/>
            </a:br>
            <a:r>
              <a:rPr lang="fr-FR" sz="2400" dirty="0">
                <a:solidFill>
                  <a:srgbClr val="7030A0"/>
                </a:solidFill>
              </a:rPr>
              <a:t>Pim pour écrire sous la dictée un mot</a:t>
            </a:r>
            <a:r>
              <a:rPr lang="fr-FR" sz="2400" dirty="0"/>
              <a:t/>
            </a:r>
            <a:br>
              <a:rPr lang="fr-FR" sz="2400" dirty="0"/>
            </a:br>
            <a:r>
              <a:rPr lang="fr-FR" sz="2400" dirty="0"/>
              <a:t>Pim pour écrire sous la dictée une phrase</a:t>
            </a:r>
            <a:br>
              <a:rPr lang="fr-FR" sz="2400" dirty="0"/>
            </a:br>
            <a:r>
              <a:rPr lang="fr-FR" sz="2400" i="1" dirty="0">
                <a:solidFill>
                  <a:srgbClr val="7030A0"/>
                </a:solidFill>
              </a:rPr>
              <a:t>Pim pour rédiger un texte </a:t>
            </a:r>
            <a:r>
              <a:rPr lang="fr-FR" sz="2400" i="1" dirty="0" smtClean="0">
                <a:solidFill>
                  <a:srgbClr val="7030A0"/>
                </a:solidFill>
              </a:rPr>
              <a:t>cohérent (cycle 3)</a:t>
            </a:r>
            <a:r>
              <a:rPr lang="fr-FR" sz="2400" dirty="0"/>
              <a:t/>
            </a:r>
            <a:br>
              <a:rPr lang="fr-FR" sz="2400" dirty="0"/>
            </a:br>
            <a:r>
              <a:rPr lang="fr-FR" sz="2400" i="1" dirty="0"/>
              <a:t>Pim </a:t>
            </a:r>
            <a:r>
              <a:rPr lang="fr-FR" sz="2400" i="1" dirty="0" smtClean="0"/>
              <a:t>pour accorder le verbe et son sujet dans le temps indiqué (cycle 3)  </a:t>
            </a:r>
            <a:br>
              <a:rPr lang="fr-FR" sz="2400" i="1" dirty="0" smtClean="0"/>
            </a:br>
            <a:r>
              <a:rPr lang="fr-FR" sz="2400" dirty="0" smtClean="0">
                <a:solidFill>
                  <a:srgbClr val="7030A0"/>
                </a:solidFill>
              </a:rPr>
              <a:t>Pim pour apprendre une leçon, un dialogue, une poésie                                           …</a:t>
            </a:r>
            <a:r>
              <a:rPr lang="fr-FR" sz="2200" dirty="0"/>
              <a:t/>
            </a:r>
            <a:br>
              <a:rPr lang="fr-FR" sz="2200" dirty="0"/>
            </a:br>
            <a:endParaRPr lang="fr-FR" sz="2200" dirty="0"/>
          </a:p>
        </p:txBody>
      </p:sp>
    </p:spTree>
    <p:extLst>
      <p:ext uri="{BB962C8B-B14F-4D97-AF65-F5344CB8AC3E}">
        <p14:creationId xmlns:p14="http://schemas.microsoft.com/office/powerpoint/2010/main" val="1829408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549" y="-1"/>
            <a:ext cx="9652739" cy="6533805"/>
          </a:xfrm>
        </p:spPr>
        <p:txBody>
          <a:bodyPr>
            <a:normAutofit/>
          </a:bodyPr>
          <a:lstStyle/>
          <a:p>
            <a:pPr algn="ctr"/>
            <a:r>
              <a:rPr lang="fr-FR" dirty="0" smtClean="0"/>
              <a:t>IL ne s’agit pas d’enseigner des PIM, mais d’amener progressivement chaque élève à concevoir les siens</a:t>
            </a:r>
            <a:endParaRPr lang="fr-FR" dirty="0"/>
          </a:p>
        </p:txBody>
      </p:sp>
    </p:spTree>
    <p:extLst>
      <p:ext uri="{BB962C8B-B14F-4D97-AF65-F5344CB8AC3E}">
        <p14:creationId xmlns:p14="http://schemas.microsoft.com/office/powerpoint/2010/main" val="3717188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517178"/>
          </a:xfrm>
          <a:prstGeom prst="rect">
            <a:avLst/>
          </a:prstGeom>
        </p:spPr>
      </p:pic>
    </p:spTree>
    <p:extLst>
      <p:ext uri="{BB962C8B-B14F-4D97-AF65-F5344CB8AC3E}">
        <p14:creationId xmlns:p14="http://schemas.microsoft.com/office/powerpoint/2010/main" val="366830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0"/>
            <a:ext cx="10058400" cy="1319349"/>
          </a:xfrm>
        </p:spPr>
        <p:txBody>
          <a:bodyPr>
            <a:normAutofit/>
          </a:bodyPr>
          <a:lstStyle/>
          <a:p>
            <a:pPr algn="ctr"/>
            <a:r>
              <a:rPr lang="fr-FR" sz="4000" dirty="0" smtClean="0">
                <a:solidFill>
                  <a:srgbClr val="7030A0"/>
                </a:solidFill>
              </a:rPr>
              <a:t>ATOLE: des outils pour apprendre</a:t>
            </a:r>
            <a:br>
              <a:rPr lang="fr-FR" sz="4000" dirty="0" smtClean="0">
                <a:solidFill>
                  <a:srgbClr val="7030A0"/>
                </a:solidFill>
              </a:rPr>
            </a:br>
            <a:r>
              <a:rPr lang="fr-FR" sz="4000" dirty="0" smtClean="0">
                <a:solidFill>
                  <a:srgbClr val="7030A0"/>
                </a:solidFill>
              </a:rPr>
              <a:t>des outils pour enseigner</a:t>
            </a:r>
            <a:endParaRPr lang="fr-FR" sz="4000" dirty="0">
              <a:solidFill>
                <a:srgbClr val="7030A0"/>
              </a:solidFill>
            </a:endParaRPr>
          </a:p>
        </p:txBody>
      </p:sp>
      <p:sp>
        <p:nvSpPr>
          <p:cNvPr id="3" name="Espace réservé du contenu 2"/>
          <p:cNvSpPr>
            <a:spLocks noGrp="1"/>
          </p:cNvSpPr>
          <p:nvPr>
            <p:ph idx="1"/>
          </p:nvPr>
        </p:nvSpPr>
        <p:spPr>
          <a:xfrm>
            <a:off x="0" y="1162595"/>
            <a:ext cx="12192000" cy="5551714"/>
          </a:xfrm>
        </p:spPr>
        <p:txBody>
          <a:bodyPr>
            <a:noAutofit/>
          </a:bodyPr>
          <a:lstStyle/>
          <a:p>
            <a:r>
              <a:rPr lang="fr-FR" sz="3200" b="1" dirty="0" smtClean="0">
                <a:solidFill>
                  <a:srgbClr val="0070C0"/>
                </a:solidFill>
              </a:rPr>
              <a:t>CONTACT</a:t>
            </a:r>
          </a:p>
          <a:p>
            <a:r>
              <a:rPr lang="fr-FR" sz="3200" b="1" dirty="0" smtClean="0">
                <a:solidFill>
                  <a:srgbClr val="7030A0"/>
                </a:solidFill>
              </a:rPr>
              <a:t>POUTRE et </a:t>
            </a:r>
            <a:r>
              <a:rPr lang="fr-FR" sz="3200" b="1" dirty="0" smtClean="0">
                <a:solidFill>
                  <a:srgbClr val="C00000"/>
                </a:solidFill>
              </a:rPr>
              <a:t>A</a:t>
            </a:r>
            <a:r>
              <a:rPr lang="fr-FR" sz="3200" b="1" dirty="0" smtClean="0">
                <a:solidFill>
                  <a:srgbClr val="FFC000"/>
                </a:solidFill>
              </a:rPr>
              <a:t>A</a:t>
            </a:r>
            <a:r>
              <a:rPr lang="fr-FR" sz="3200" b="1" dirty="0" smtClean="0">
                <a:solidFill>
                  <a:srgbClr val="00B050"/>
                </a:solidFill>
              </a:rPr>
              <a:t>A</a:t>
            </a:r>
          </a:p>
          <a:p>
            <a:r>
              <a:rPr lang="fr-FR" sz="3200" b="1" dirty="0" smtClean="0">
                <a:solidFill>
                  <a:srgbClr val="0070C0"/>
                </a:solidFill>
              </a:rPr>
              <a:t>MODE MARIONNETTE – NEURONES AIMANTS</a:t>
            </a:r>
          </a:p>
          <a:p>
            <a:r>
              <a:rPr lang="fr-FR" sz="3200" b="1" dirty="0" smtClean="0">
                <a:solidFill>
                  <a:srgbClr val="7030A0"/>
                </a:solidFill>
              </a:rPr>
              <a:t>OUIN: oubli d’intention – NEURONES CHEFS </a:t>
            </a:r>
          </a:p>
          <a:p>
            <a:r>
              <a:rPr lang="fr-FR" sz="3200" b="1" dirty="0" smtClean="0"/>
              <a:t>MAXIMOI et MINIMOI – Planifier une tâche</a:t>
            </a:r>
          </a:p>
          <a:p>
            <a:r>
              <a:rPr lang="fr-FR" sz="3200" b="1" dirty="0" smtClean="0">
                <a:solidFill>
                  <a:srgbClr val="0070C0"/>
                </a:solidFill>
              </a:rPr>
              <a:t>ABEILLE – Regard, attention, posture</a:t>
            </a:r>
          </a:p>
          <a:p>
            <a:r>
              <a:rPr lang="fr-FR" sz="3200" b="1" dirty="0" smtClean="0">
                <a:solidFill>
                  <a:srgbClr val="7030A0"/>
                </a:solidFill>
              </a:rPr>
              <a:t>PAM – Images mentales / petite voix dans la tête</a:t>
            </a:r>
          </a:p>
          <a:p>
            <a:r>
              <a:rPr lang="fr-FR" sz="3200" b="1" dirty="0" smtClean="0">
                <a:solidFill>
                  <a:srgbClr val="0070C0"/>
                </a:solidFill>
              </a:rPr>
              <a:t>PIM du corps – Perception, Intention, Manière d’agir</a:t>
            </a:r>
          </a:p>
          <a:p>
            <a:r>
              <a:rPr lang="fr-FR" sz="3200" b="1" dirty="0" smtClean="0"/>
              <a:t>PIM pour les activités intellectuelles – Ecran mental </a:t>
            </a:r>
            <a:endParaRPr lang="fr-FR" sz="3200" b="1" dirty="0"/>
          </a:p>
        </p:txBody>
      </p:sp>
    </p:spTree>
    <p:extLst>
      <p:ext uri="{BB962C8B-B14F-4D97-AF65-F5344CB8AC3E}">
        <p14:creationId xmlns:p14="http://schemas.microsoft.com/office/powerpoint/2010/main" val="1861176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9848" y="0"/>
            <a:ext cx="10058400" cy="1745673"/>
          </a:xfrm>
        </p:spPr>
        <p:txBody>
          <a:bodyPr>
            <a:normAutofit/>
          </a:bodyPr>
          <a:lstStyle/>
          <a:p>
            <a:pPr algn="ctr"/>
            <a:r>
              <a:rPr lang="fr-FR" dirty="0">
                <a:solidFill>
                  <a:srgbClr val="7030A0"/>
                </a:solidFill>
              </a:rPr>
              <a:t>MAXIMOI et MINIMOI </a:t>
            </a:r>
            <a:r>
              <a:rPr lang="fr-FR" dirty="0" smtClean="0">
                <a:solidFill>
                  <a:srgbClr val="7030A0"/>
                </a:solidFill>
              </a:rPr>
              <a:t/>
            </a:r>
            <a:br>
              <a:rPr lang="fr-FR" dirty="0" smtClean="0">
                <a:solidFill>
                  <a:srgbClr val="7030A0"/>
                </a:solidFill>
              </a:rPr>
            </a:br>
            <a:r>
              <a:rPr lang="fr-FR" dirty="0" smtClean="0">
                <a:solidFill>
                  <a:srgbClr val="7030A0"/>
                </a:solidFill>
              </a:rPr>
              <a:t> </a:t>
            </a:r>
            <a:r>
              <a:rPr lang="fr-FR" dirty="0">
                <a:solidFill>
                  <a:srgbClr val="7030A0"/>
                </a:solidFill>
              </a:rPr>
              <a:t>Planifier une </a:t>
            </a:r>
            <a:r>
              <a:rPr lang="fr-FR" dirty="0" smtClean="0">
                <a:solidFill>
                  <a:srgbClr val="7030A0"/>
                </a:solidFill>
              </a:rPr>
              <a:t>tâche</a:t>
            </a:r>
            <a:endParaRPr lang="fr-FR" dirty="0"/>
          </a:p>
        </p:txBody>
      </p:sp>
      <p:sp>
        <p:nvSpPr>
          <p:cNvPr id="3" name="Espace réservé du contenu 2"/>
          <p:cNvSpPr>
            <a:spLocks noGrp="1"/>
          </p:cNvSpPr>
          <p:nvPr>
            <p:ph idx="1"/>
          </p:nvPr>
        </p:nvSpPr>
        <p:spPr>
          <a:xfrm>
            <a:off x="0" y="1496291"/>
            <a:ext cx="12192000" cy="5361709"/>
          </a:xfrm>
        </p:spPr>
        <p:txBody>
          <a:bodyPr>
            <a:normAutofit/>
          </a:bodyPr>
          <a:lstStyle/>
          <a:p>
            <a:r>
              <a:rPr lang="fr-FR" sz="3600" dirty="0" smtClean="0">
                <a:solidFill>
                  <a:srgbClr val="0070C0"/>
                </a:solidFill>
              </a:rPr>
              <a:t>MAXIMOI ET MINIMOI: gérer la charge mentale et créer les </a:t>
            </a:r>
            <a:r>
              <a:rPr lang="fr-FR" sz="3600" b="1" dirty="0" smtClean="0">
                <a:solidFill>
                  <a:srgbClr val="0070C0"/>
                </a:solidFill>
              </a:rPr>
              <a:t>conditions d’une bonne concentration</a:t>
            </a:r>
          </a:p>
          <a:p>
            <a:r>
              <a:rPr lang="fr-FR" sz="3600" dirty="0" smtClean="0">
                <a:solidFill>
                  <a:srgbClr val="7030A0"/>
                </a:solidFill>
              </a:rPr>
              <a:t>La distraction survient quand elle nous éloigne de ce que nous cherchons à faire</a:t>
            </a:r>
          </a:p>
          <a:p>
            <a:r>
              <a:rPr lang="fr-FR" sz="3600" dirty="0" smtClean="0">
                <a:solidFill>
                  <a:srgbClr val="0070C0"/>
                </a:solidFill>
              </a:rPr>
              <a:t>Accumuler les intentions est source de distraction, de surcharge mentale, de stress et de fatigue</a:t>
            </a:r>
          </a:p>
          <a:p>
            <a:r>
              <a:rPr lang="fr-FR" sz="3600" b="1" dirty="0" smtClean="0">
                <a:solidFill>
                  <a:srgbClr val="7030A0"/>
                </a:solidFill>
              </a:rPr>
              <a:t>Il est plus efficace et agréable de privilégier à chaque moment une intention claire et une seule</a:t>
            </a:r>
            <a:endParaRPr lang="fr-FR" sz="3600" b="1" dirty="0">
              <a:solidFill>
                <a:srgbClr val="7030A0"/>
              </a:solidFill>
            </a:endParaRPr>
          </a:p>
        </p:txBody>
      </p:sp>
    </p:spTree>
    <p:extLst>
      <p:ext uri="{BB962C8B-B14F-4D97-AF65-F5344CB8AC3E}">
        <p14:creationId xmlns:p14="http://schemas.microsoft.com/office/powerpoint/2010/main" val="4207768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9848" y="0"/>
            <a:ext cx="10058400" cy="1609344"/>
          </a:xfrm>
        </p:spPr>
        <p:txBody>
          <a:bodyPr/>
          <a:lstStyle/>
          <a:p>
            <a:pPr algn="ctr"/>
            <a:r>
              <a:rPr lang="fr-FR" dirty="0">
                <a:solidFill>
                  <a:srgbClr val="7030A0"/>
                </a:solidFill>
              </a:rPr>
              <a:t>MAXIMOI et MINIMOI </a:t>
            </a:r>
            <a:br>
              <a:rPr lang="fr-FR" dirty="0">
                <a:solidFill>
                  <a:srgbClr val="7030A0"/>
                </a:solidFill>
              </a:rPr>
            </a:br>
            <a:r>
              <a:rPr lang="fr-FR" dirty="0">
                <a:solidFill>
                  <a:srgbClr val="7030A0"/>
                </a:solidFill>
              </a:rPr>
              <a:t> Planifier une tâche</a:t>
            </a:r>
            <a:endParaRPr lang="fr-FR" dirty="0"/>
          </a:p>
        </p:txBody>
      </p:sp>
      <p:sp>
        <p:nvSpPr>
          <p:cNvPr id="3" name="Espace réservé du contenu 2"/>
          <p:cNvSpPr>
            <a:spLocks noGrp="1"/>
          </p:cNvSpPr>
          <p:nvPr>
            <p:ph idx="1"/>
          </p:nvPr>
        </p:nvSpPr>
        <p:spPr>
          <a:xfrm>
            <a:off x="0" y="1609344"/>
            <a:ext cx="12192000" cy="5248656"/>
          </a:xfrm>
        </p:spPr>
        <p:txBody>
          <a:bodyPr>
            <a:normAutofit/>
          </a:bodyPr>
          <a:lstStyle/>
          <a:p>
            <a:r>
              <a:rPr lang="fr-FR" sz="3600" b="1" dirty="0">
                <a:solidFill>
                  <a:srgbClr val="0070C0"/>
                </a:solidFill>
              </a:rPr>
              <a:t>T</a:t>
            </a:r>
            <a:r>
              <a:rPr lang="fr-FR" sz="3600" b="1" dirty="0" smtClean="0">
                <a:solidFill>
                  <a:srgbClr val="0070C0"/>
                </a:solidFill>
              </a:rPr>
              <a:t>echnique de l’alternance entre MAXIMOI et MINIMOI</a:t>
            </a:r>
          </a:p>
          <a:p>
            <a:r>
              <a:rPr lang="fr-FR" sz="3600" dirty="0" smtClean="0"/>
              <a:t> l’élève apprend à alterner </a:t>
            </a:r>
            <a:r>
              <a:rPr lang="fr-FR" sz="3600" b="1" dirty="0" smtClean="0">
                <a:solidFill>
                  <a:srgbClr val="0070C0"/>
                </a:solidFill>
              </a:rPr>
              <a:t>des phases de planification </a:t>
            </a:r>
            <a:r>
              <a:rPr lang="fr-FR" sz="3600" dirty="0" smtClean="0"/>
              <a:t>: MAXIMOI « je ne </a:t>
            </a:r>
            <a:r>
              <a:rPr lang="fr-FR" sz="3600" i="1" dirty="0" smtClean="0"/>
              <a:t>fais</a:t>
            </a:r>
            <a:r>
              <a:rPr lang="fr-FR" sz="3600" dirty="0" smtClean="0"/>
              <a:t> rien, je réfléchis aux étapes nécessaires pour arriver au résultat final »</a:t>
            </a:r>
          </a:p>
          <a:p>
            <a:r>
              <a:rPr lang="fr-FR" sz="3600" dirty="0" smtClean="0"/>
              <a:t>Et des </a:t>
            </a:r>
            <a:r>
              <a:rPr lang="fr-FR" sz="3600" b="1" dirty="0" smtClean="0">
                <a:solidFill>
                  <a:srgbClr val="0070C0"/>
                </a:solidFill>
              </a:rPr>
              <a:t>phases d’exécution de ces étapes</a:t>
            </a:r>
            <a:r>
              <a:rPr lang="fr-FR" sz="3600" dirty="0" smtClean="0"/>
              <a:t>, l’une après l’autre: MINIMOI « j’agis, je fais la tâche, dans une bulle de concentration courte »</a:t>
            </a:r>
            <a:endParaRPr lang="fr-FR" sz="3600" dirty="0"/>
          </a:p>
        </p:txBody>
      </p:sp>
    </p:spTree>
    <p:extLst>
      <p:ext uri="{BB962C8B-B14F-4D97-AF65-F5344CB8AC3E}">
        <p14:creationId xmlns:p14="http://schemas.microsoft.com/office/powerpoint/2010/main" val="3688609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7163" cy="387165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996" y="3246392"/>
            <a:ext cx="7753004" cy="3611608"/>
          </a:xfrm>
          <a:prstGeom prst="rect">
            <a:avLst/>
          </a:prstGeom>
        </p:spPr>
      </p:pic>
    </p:spTree>
    <p:extLst>
      <p:ext uri="{BB962C8B-B14F-4D97-AF65-F5344CB8AC3E}">
        <p14:creationId xmlns:p14="http://schemas.microsoft.com/office/powerpoint/2010/main" val="3608468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95528"/>
          </a:xfrm>
        </p:spPr>
        <p:txBody>
          <a:bodyPr/>
          <a:lstStyle/>
          <a:p>
            <a:pPr algn="ctr"/>
            <a:r>
              <a:rPr lang="fr-FR" dirty="0">
                <a:solidFill>
                  <a:srgbClr val="7030A0"/>
                </a:solidFill>
              </a:rPr>
              <a:t>PIM pour les activités intellectuelles</a:t>
            </a:r>
          </a:p>
        </p:txBody>
      </p:sp>
      <p:sp>
        <p:nvSpPr>
          <p:cNvPr id="3" name="Espace réservé du contenu 2"/>
          <p:cNvSpPr>
            <a:spLocks noGrp="1"/>
          </p:cNvSpPr>
          <p:nvPr>
            <p:ph idx="1"/>
          </p:nvPr>
        </p:nvSpPr>
        <p:spPr>
          <a:xfrm>
            <a:off x="0" y="795528"/>
            <a:ext cx="12192000" cy="6062472"/>
          </a:xfrm>
        </p:spPr>
        <p:txBody>
          <a:bodyPr>
            <a:noAutofit/>
          </a:bodyPr>
          <a:lstStyle/>
          <a:p>
            <a:r>
              <a:rPr lang="fr-FR" sz="3600" b="1" dirty="0" smtClean="0">
                <a:solidFill>
                  <a:srgbClr val="0070C0"/>
                </a:solidFill>
              </a:rPr>
              <a:t>Les PIM occupent une place cruciale dans le programme ATOLE</a:t>
            </a:r>
          </a:p>
          <a:p>
            <a:r>
              <a:rPr lang="fr-FR" sz="3600" dirty="0" smtClean="0">
                <a:solidFill>
                  <a:srgbClr val="7030A0"/>
                </a:solidFill>
              </a:rPr>
              <a:t>Les </a:t>
            </a:r>
            <a:r>
              <a:rPr lang="fr-FR" sz="3600" b="1" dirty="0" smtClean="0">
                <a:solidFill>
                  <a:srgbClr val="7030A0"/>
                </a:solidFill>
              </a:rPr>
              <a:t>PIM</a:t>
            </a:r>
            <a:r>
              <a:rPr lang="fr-FR" sz="3600" dirty="0" smtClean="0">
                <a:solidFill>
                  <a:srgbClr val="7030A0"/>
                </a:solidFill>
              </a:rPr>
              <a:t> permettent de </a:t>
            </a:r>
            <a:r>
              <a:rPr lang="fr-FR" sz="3600" b="1" dirty="0" smtClean="0">
                <a:solidFill>
                  <a:srgbClr val="7030A0"/>
                </a:solidFill>
              </a:rPr>
              <a:t>savoir se programmer pour être concentré </a:t>
            </a:r>
            <a:r>
              <a:rPr lang="fr-FR" sz="3600" dirty="0" smtClean="0">
                <a:solidFill>
                  <a:srgbClr val="7030A0"/>
                </a:solidFill>
              </a:rPr>
              <a:t>sur une activité</a:t>
            </a:r>
          </a:p>
          <a:p>
            <a:r>
              <a:rPr lang="fr-FR" sz="3600" b="1" dirty="0" smtClean="0">
                <a:solidFill>
                  <a:srgbClr val="0070C0"/>
                </a:solidFill>
              </a:rPr>
              <a:t>La concentration </a:t>
            </a:r>
            <a:r>
              <a:rPr lang="fr-FR" sz="3600" dirty="0" smtClean="0">
                <a:solidFill>
                  <a:srgbClr val="0070C0"/>
                </a:solidFill>
              </a:rPr>
              <a:t>implique toujours un </a:t>
            </a:r>
            <a:r>
              <a:rPr lang="fr-FR" sz="3600" b="1" dirty="0" smtClean="0">
                <a:solidFill>
                  <a:srgbClr val="0070C0"/>
                </a:solidFill>
              </a:rPr>
              <a:t>contrôle</a:t>
            </a:r>
            <a:r>
              <a:rPr lang="fr-FR" sz="3600" dirty="0" smtClean="0">
                <a:solidFill>
                  <a:srgbClr val="0070C0"/>
                </a:solidFill>
              </a:rPr>
              <a:t> de la part de celle ou celui qui se concentre</a:t>
            </a:r>
          </a:p>
          <a:p>
            <a:r>
              <a:rPr lang="fr-FR" sz="3600" dirty="0" smtClean="0">
                <a:solidFill>
                  <a:srgbClr val="7030A0"/>
                </a:solidFill>
              </a:rPr>
              <a:t>Un</a:t>
            </a:r>
            <a:r>
              <a:rPr lang="fr-FR" sz="3600" b="1" dirty="0" smtClean="0">
                <a:solidFill>
                  <a:srgbClr val="7030A0"/>
                </a:solidFill>
              </a:rPr>
              <a:t> PIM </a:t>
            </a:r>
            <a:r>
              <a:rPr lang="fr-FR" sz="3600" dirty="0" smtClean="0">
                <a:solidFill>
                  <a:srgbClr val="7030A0"/>
                </a:solidFill>
              </a:rPr>
              <a:t>est utile chaque fois qu’il y a un</a:t>
            </a:r>
            <a:r>
              <a:rPr lang="fr-FR" sz="3600" b="1" dirty="0" smtClean="0">
                <a:solidFill>
                  <a:srgbClr val="7030A0"/>
                </a:solidFill>
              </a:rPr>
              <a:t> risque d’échec</a:t>
            </a:r>
            <a:r>
              <a:rPr lang="fr-FR" sz="3600" dirty="0" smtClean="0">
                <a:solidFill>
                  <a:srgbClr val="7030A0"/>
                </a:solidFill>
              </a:rPr>
              <a:t> au cours d’une activité</a:t>
            </a:r>
          </a:p>
          <a:p>
            <a:r>
              <a:rPr lang="fr-FR" sz="3200" i="1" dirty="0" smtClean="0"/>
              <a:t>Quand on est face à une activité maitrisée, nul besoin d’un PIM qui pourrait alors alourdir inutilement la tâche </a:t>
            </a:r>
          </a:p>
        </p:txBody>
      </p:sp>
    </p:spTree>
    <p:extLst>
      <p:ext uri="{BB962C8B-B14F-4D97-AF65-F5344CB8AC3E}">
        <p14:creationId xmlns:p14="http://schemas.microsoft.com/office/powerpoint/2010/main" val="1544894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95528"/>
          </a:xfrm>
        </p:spPr>
        <p:txBody>
          <a:bodyPr/>
          <a:lstStyle/>
          <a:p>
            <a:pPr algn="ctr"/>
            <a:r>
              <a:rPr lang="fr-FR" dirty="0">
                <a:solidFill>
                  <a:srgbClr val="7030A0"/>
                </a:solidFill>
              </a:rPr>
              <a:t>PIM pour les activités intellectuelles</a:t>
            </a:r>
          </a:p>
        </p:txBody>
      </p:sp>
      <p:sp>
        <p:nvSpPr>
          <p:cNvPr id="3" name="Espace réservé du contenu 2"/>
          <p:cNvSpPr>
            <a:spLocks noGrp="1"/>
          </p:cNvSpPr>
          <p:nvPr>
            <p:ph idx="1"/>
          </p:nvPr>
        </p:nvSpPr>
        <p:spPr>
          <a:xfrm>
            <a:off x="0" y="1213658"/>
            <a:ext cx="12192000" cy="5644342"/>
          </a:xfrm>
        </p:spPr>
        <p:txBody>
          <a:bodyPr>
            <a:normAutofit/>
          </a:bodyPr>
          <a:lstStyle/>
          <a:p>
            <a:r>
              <a:rPr lang="fr-FR" sz="4000" dirty="0">
                <a:solidFill>
                  <a:srgbClr val="0070C0"/>
                </a:solidFill>
              </a:rPr>
              <a:t>ATOLE répond à un besoin pour l’élève d’un </a:t>
            </a:r>
            <a:r>
              <a:rPr lang="fr-FR" sz="4000" b="1" dirty="0">
                <a:solidFill>
                  <a:srgbClr val="0070C0"/>
                </a:solidFill>
              </a:rPr>
              <a:t>enseignement minimal de métacognition</a:t>
            </a:r>
          </a:p>
          <a:p>
            <a:r>
              <a:rPr lang="fr-FR" sz="4000" dirty="0">
                <a:solidFill>
                  <a:srgbClr val="7030A0"/>
                </a:solidFill>
              </a:rPr>
              <a:t>Il s’agit d’établir avec les élèves un </a:t>
            </a:r>
            <a:r>
              <a:rPr lang="fr-FR" sz="4000" b="1" dirty="0">
                <a:solidFill>
                  <a:srgbClr val="7030A0"/>
                </a:solidFill>
              </a:rPr>
              <a:t>vocabulaire commun </a:t>
            </a:r>
            <a:r>
              <a:rPr lang="fr-FR" sz="4000" dirty="0">
                <a:solidFill>
                  <a:srgbClr val="7030A0"/>
                </a:solidFill>
              </a:rPr>
              <a:t>désignant des </a:t>
            </a:r>
            <a:r>
              <a:rPr lang="fr-FR" sz="4000" b="1" dirty="0">
                <a:solidFill>
                  <a:srgbClr val="7030A0"/>
                </a:solidFill>
              </a:rPr>
              <a:t>actions et perceptions mentales </a:t>
            </a:r>
            <a:r>
              <a:rPr lang="fr-FR" sz="4000" b="1" dirty="0" smtClean="0">
                <a:solidFill>
                  <a:srgbClr val="7030A0"/>
                </a:solidFill>
              </a:rPr>
              <a:t>précises</a:t>
            </a:r>
          </a:p>
          <a:p>
            <a:r>
              <a:rPr lang="fr-FR" sz="4000" dirty="0" smtClean="0">
                <a:solidFill>
                  <a:srgbClr val="0070C0"/>
                </a:solidFill>
              </a:rPr>
              <a:t>De nombreux PIM impliquent des </a:t>
            </a:r>
            <a:r>
              <a:rPr lang="fr-FR" sz="4000" b="1" dirty="0" smtClean="0">
                <a:solidFill>
                  <a:srgbClr val="0070C0"/>
                </a:solidFill>
              </a:rPr>
              <a:t>Perceptions et des Manières d’agir « mentales », </a:t>
            </a:r>
            <a:r>
              <a:rPr lang="fr-FR" sz="4000" dirty="0" smtClean="0">
                <a:solidFill>
                  <a:srgbClr val="0070C0"/>
                </a:solidFill>
              </a:rPr>
              <a:t>qui ne peuvent pas être observée par un tiers</a:t>
            </a:r>
          </a:p>
          <a:p>
            <a:pPr marL="0" indent="0">
              <a:buNone/>
            </a:pPr>
            <a:endParaRPr lang="fr-FR" sz="2800" dirty="0" smtClean="0"/>
          </a:p>
        </p:txBody>
      </p:sp>
    </p:spTree>
    <p:extLst>
      <p:ext uri="{BB962C8B-B14F-4D97-AF65-F5344CB8AC3E}">
        <p14:creationId xmlns:p14="http://schemas.microsoft.com/office/powerpoint/2010/main" val="1631812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95528"/>
          </a:xfrm>
        </p:spPr>
        <p:txBody>
          <a:bodyPr/>
          <a:lstStyle/>
          <a:p>
            <a:pPr algn="ctr"/>
            <a:r>
              <a:rPr lang="fr-FR" dirty="0">
                <a:solidFill>
                  <a:srgbClr val="7030A0"/>
                </a:solidFill>
              </a:rPr>
              <a:t>PIM pour les activités intellectuelles</a:t>
            </a:r>
          </a:p>
        </p:txBody>
      </p:sp>
      <p:sp>
        <p:nvSpPr>
          <p:cNvPr id="3" name="Espace réservé du contenu 2"/>
          <p:cNvSpPr>
            <a:spLocks noGrp="1"/>
          </p:cNvSpPr>
          <p:nvPr>
            <p:ph idx="1"/>
          </p:nvPr>
        </p:nvSpPr>
        <p:spPr>
          <a:xfrm>
            <a:off x="0" y="931025"/>
            <a:ext cx="12192000" cy="5926975"/>
          </a:xfrm>
        </p:spPr>
        <p:txBody>
          <a:bodyPr>
            <a:normAutofit/>
          </a:bodyPr>
          <a:lstStyle/>
          <a:p>
            <a:pPr marL="0" indent="0">
              <a:buNone/>
            </a:pPr>
            <a:r>
              <a:rPr lang="fr-FR" sz="3600" dirty="0" smtClean="0"/>
              <a:t>En s’assurant avec les élèves qu’ils comprennent bien ce qu’est une </a:t>
            </a:r>
            <a:r>
              <a:rPr lang="fr-FR" sz="3600" b="1" dirty="0" smtClean="0">
                <a:solidFill>
                  <a:srgbClr val="0070C0"/>
                </a:solidFill>
              </a:rPr>
              <a:t>image mentale</a:t>
            </a:r>
            <a:r>
              <a:rPr lang="fr-FR" sz="3600" dirty="0" smtClean="0"/>
              <a:t>, nous définissons un </a:t>
            </a:r>
            <a:r>
              <a:rPr lang="fr-FR" sz="3600" b="1" dirty="0" smtClean="0">
                <a:solidFill>
                  <a:srgbClr val="0070C0"/>
                </a:solidFill>
              </a:rPr>
              <a:t>terme métacognitif </a:t>
            </a:r>
            <a:r>
              <a:rPr lang="fr-FR" sz="3600" dirty="0" smtClean="0"/>
              <a:t>qui </a:t>
            </a:r>
            <a:r>
              <a:rPr lang="fr-FR" sz="3600" dirty="0"/>
              <a:t>l</a:t>
            </a:r>
            <a:r>
              <a:rPr lang="fr-FR" sz="3600" dirty="0" smtClean="0"/>
              <a:t>eur permet de mieux </a:t>
            </a:r>
            <a:r>
              <a:rPr lang="fr-FR" sz="3600" b="1" dirty="0" smtClean="0">
                <a:solidFill>
                  <a:srgbClr val="0070C0"/>
                </a:solidFill>
              </a:rPr>
              <a:t>comprendre</a:t>
            </a:r>
            <a:r>
              <a:rPr lang="fr-FR" sz="3600" dirty="0" smtClean="0"/>
              <a:t> et d’</a:t>
            </a:r>
            <a:r>
              <a:rPr lang="fr-FR" sz="3600" b="1" dirty="0" smtClean="0">
                <a:solidFill>
                  <a:srgbClr val="0070C0"/>
                </a:solidFill>
              </a:rPr>
              <a:t>être plus conscients des processus cognitifs </a:t>
            </a:r>
            <a:r>
              <a:rPr lang="fr-FR" sz="3600" dirty="0" smtClean="0"/>
              <a:t>qu’ils mettent en jeu </a:t>
            </a:r>
            <a:r>
              <a:rPr lang="fr-FR" sz="3600" b="1" dirty="0" smtClean="0">
                <a:solidFill>
                  <a:srgbClr val="0070C0"/>
                </a:solidFill>
              </a:rPr>
              <a:t>pour réussir</a:t>
            </a:r>
            <a:r>
              <a:rPr lang="fr-FR" sz="3600" dirty="0" smtClean="0"/>
              <a:t> une tâche, une expérience. </a:t>
            </a:r>
          </a:p>
          <a:p>
            <a:pPr marL="0" indent="0">
              <a:buNone/>
            </a:pPr>
            <a:r>
              <a:rPr lang="fr-FR" sz="3600" i="1" dirty="0" smtClean="0"/>
              <a:t>Dès la grande section, si on les y conduit, les enfants sont capable de comprendre ce qu’est l’image mentale et de la mobiliser (conscience de la pensée, images mentales et voix intérieure à partir de 4 ans) </a:t>
            </a:r>
          </a:p>
        </p:txBody>
      </p:sp>
    </p:spTree>
    <p:extLst>
      <p:ext uri="{BB962C8B-B14F-4D97-AF65-F5344CB8AC3E}">
        <p14:creationId xmlns:p14="http://schemas.microsoft.com/office/powerpoint/2010/main" val="969267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95528"/>
          </a:xfrm>
        </p:spPr>
        <p:txBody>
          <a:bodyPr/>
          <a:lstStyle/>
          <a:p>
            <a:pPr algn="ctr"/>
            <a:r>
              <a:rPr lang="fr-FR" dirty="0">
                <a:solidFill>
                  <a:srgbClr val="7030A0"/>
                </a:solidFill>
              </a:rPr>
              <a:t>PIM pour les activités intellectuelles</a:t>
            </a:r>
          </a:p>
        </p:txBody>
      </p:sp>
      <p:sp>
        <p:nvSpPr>
          <p:cNvPr id="3" name="Espace réservé du contenu 2"/>
          <p:cNvSpPr>
            <a:spLocks noGrp="1"/>
          </p:cNvSpPr>
          <p:nvPr>
            <p:ph idx="1"/>
          </p:nvPr>
        </p:nvSpPr>
        <p:spPr>
          <a:xfrm>
            <a:off x="0" y="1213658"/>
            <a:ext cx="12192000" cy="5644342"/>
          </a:xfrm>
        </p:spPr>
        <p:txBody>
          <a:bodyPr>
            <a:normAutofit/>
          </a:bodyPr>
          <a:lstStyle/>
          <a:p>
            <a:pPr marL="0" indent="0">
              <a:buNone/>
            </a:pPr>
            <a:r>
              <a:rPr lang="fr-FR" sz="4800" dirty="0" smtClean="0"/>
              <a:t>Une fois ce vocabulaire métacognitif établi, il ouvre </a:t>
            </a:r>
            <a:r>
              <a:rPr lang="fr-FR" sz="4800" b="1" dirty="0" smtClean="0">
                <a:solidFill>
                  <a:srgbClr val="0070C0"/>
                </a:solidFill>
              </a:rPr>
              <a:t>une voie de communication avec l’enfant </a:t>
            </a:r>
            <a:r>
              <a:rPr lang="fr-FR" sz="4800" dirty="0" smtClean="0"/>
              <a:t>pour découvrir les </a:t>
            </a:r>
            <a:r>
              <a:rPr lang="fr-FR" sz="4800" b="1" dirty="0" smtClean="0">
                <a:solidFill>
                  <a:srgbClr val="0070C0"/>
                </a:solidFill>
              </a:rPr>
              <a:t>stratégies</a:t>
            </a:r>
            <a:r>
              <a:rPr lang="fr-FR" sz="4800" dirty="0" smtClean="0"/>
              <a:t> qu’il utilise, souvent à son insu, pour réaliser telle ou telle tâche. Il devient alors possible de </a:t>
            </a:r>
            <a:r>
              <a:rPr lang="fr-FR" sz="4800" b="1" dirty="0" smtClean="0">
                <a:solidFill>
                  <a:srgbClr val="0070C0"/>
                </a:solidFill>
              </a:rPr>
              <a:t>mieux comprendre </a:t>
            </a:r>
            <a:r>
              <a:rPr lang="fr-FR" sz="4800" dirty="0" smtClean="0"/>
              <a:t>certaines erreurs ou difficultés récurrentes. </a:t>
            </a:r>
          </a:p>
        </p:txBody>
      </p:sp>
    </p:spTree>
    <p:extLst>
      <p:ext uri="{BB962C8B-B14F-4D97-AF65-F5344CB8AC3E}">
        <p14:creationId xmlns:p14="http://schemas.microsoft.com/office/powerpoint/2010/main" val="3706225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337</TotalTime>
  <Words>2419</Words>
  <Application>Microsoft Office PowerPoint</Application>
  <PresentationFormat>Grand écran</PresentationFormat>
  <Paragraphs>79</Paragraphs>
  <Slides>14</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Bookman Old Style</vt:lpstr>
      <vt:lpstr>Calibri</vt:lpstr>
      <vt:lpstr>Century Gothic</vt:lpstr>
      <vt:lpstr>Wingdings</vt:lpstr>
      <vt:lpstr>Type de bois</vt:lpstr>
      <vt:lpstr>ATOLE ET LES APPRENTISSAGES DE LA LANGUE ECRITE </vt:lpstr>
      <vt:lpstr>ATOLE: des outils pour apprendre des outils pour enseigner</vt:lpstr>
      <vt:lpstr>MAXIMOI et MINIMOI   Planifier une tâche</vt:lpstr>
      <vt:lpstr>MAXIMOI et MINIMOI   Planifier une tâche</vt:lpstr>
      <vt:lpstr>Présentation PowerPoint</vt:lpstr>
      <vt:lpstr>PIM pour les activités intellectuelles</vt:lpstr>
      <vt:lpstr>PIM pour les activités intellectuelles</vt:lpstr>
      <vt:lpstr>PIM pour les activités intellectuelles</vt:lpstr>
      <vt:lpstr>PIM pour les activités intellectuelles</vt:lpstr>
      <vt:lpstr>PIM pour les activités intellectuelles</vt:lpstr>
      <vt:lpstr>PIM pour les activités intellectuelles</vt:lpstr>
      <vt:lpstr>Pim pour reconnaitre une syllabe parmi d’autres  Pim pour reconnaitre un mot parmi d’autres Pim pour décoder un mot  Pim pour décoder une phrase  Pim pour lire une consigne Pim pour remettre en ordre les mots d’une phrase Pim pour compter le nombre de phrases d’un texte                         Pim pour remettre en ordre les paragraphes d’un texte (cycle 3)                           Pim pour lire un texte puis répondre à des questions (cycle 3)                          Pim pour rechercher tous les mots et toutes les expressions qui désignent                         le personnage principal Pim pour relire un texte écrit pour vérifier qu’il y a les points et les majuscules Pim pour relire un texte écrit pour vérifier les accords des groupes nominaux (cycle 3) Pim pour lire un texte puis raconter ce que l’on a compris Pim pour lire un énoncé de problème et le résoudre Pim pour lire un protocole de construction (assemblage de cubes/figure géométrique) puis construire ou tracer (cycle 3) Pim pour copier un mot                   - Pim pour copier une phrase Pim pour écrire sous la dictée un mot Pim pour écrire sous la dictée une phrase Pim pour rédiger un texte cohérent (cycle 3) Pim pour accorder le verbe et son sujet dans le temps indiqué (cycle 3)   Pim pour apprendre une leçon, un dialogue, une poésie                                           … </vt:lpstr>
      <vt:lpstr>IL ne s’agit pas d’enseigner des PIM, mais d’amener progressivement chaque élève à concevoir les siens</vt:lpstr>
      <vt:lpstr>Présentation PowerPoint</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ATOLE ET LES APPRENTISSAGES DE LA LANGUE ECRITE </dc:title>
  <dc:creator>circo</dc:creator>
  <cp:lastModifiedBy>circo</cp:lastModifiedBy>
  <cp:revision>36</cp:revision>
  <dcterms:created xsi:type="dcterms:W3CDTF">2019-11-01T10:01:57Z</dcterms:created>
  <dcterms:modified xsi:type="dcterms:W3CDTF">2020-03-19T13:05:02Z</dcterms:modified>
</cp:coreProperties>
</file>