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305" r:id="rId3"/>
    <p:sldId id="306" r:id="rId4"/>
    <p:sldId id="307"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268" r:id="rId38"/>
    <p:sldId id="269" r:id="rId39"/>
    <p:sldId id="304" r:id="rId40"/>
    <p:sldId id="270" r:id="rId41"/>
    <p:sldId id="308" r:id="rId42"/>
    <p:sldId id="309" r:id="rId43"/>
    <p:sldId id="310" r:id="rId44"/>
    <p:sldId id="311" r:id="rId45"/>
    <p:sldId id="31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74818" autoAdjust="0"/>
  </p:normalViewPr>
  <p:slideViewPr>
    <p:cSldViewPr snapToGrid="0">
      <p:cViewPr varScale="1">
        <p:scale>
          <a:sx n="55" d="100"/>
          <a:sy n="55" d="100"/>
        </p:scale>
        <p:origin x="11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67611-B5CD-488B-AF6B-5F94795BD4F5}" type="datetimeFigureOut">
              <a:rPr lang="fr-FR" smtClean="0"/>
              <a:t>19/03/2020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70EFB-AA7B-4C84-B1AF-FDAB0FA1F0EC}" type="slidenum">
              <a:rPr lang="fr-FR" smtClean="0"/>
              <a:t>‹N°›</a:t>
            </a:fld>
            <a:endParaRPr lang="fr-FR" dirty="0"/>
          </a:p>
        </p:txBody>
      </p:sp>
    </p:spTree>
    <p:extLst>
      <p:ext uri="{BB962C8B-B14F-4D97-AF65-F5344CB8AC3E}">
        <p14:creationId xmlns:p14="http://schemas.microsoft.com/office/powerpoint/2010/main" val="192606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a:t>
            </a:r>
            <a:r>
              <a:rPr lang="fr-FR" baseline="0" dirty="0" smtClean="0"/>
              <a:t> livret ATOLE a été élaboré </a:t>
            </a:r>
            <a:r>
              <a:rPr lang="fr-FR" i="1" baseline="0" dirty="0" smtClean="0">
                <a:solidFill>
                  <a:schemeClr val="tx1"/>
                </a:solidFill>
              </a:rPr>
              <a:t>e</a:t>
            </a:r>
            <a:r>
              <a:rPr lang="fr-FR" i="1" dirty="0" smtClean="0">
                <a:solidFill>
                  <a:schemeClr val="tx1"/>
                </a:solidFill>
              </a:rPr>
              <a:t>n référence à la taxonomie de BLOOM et celle révisée de Krathwohl &amp; </a:t>
            </a:r>
            <a:r>
              <a:rPr lang="fr-FR" i="1" smtClean="0">
                <a:solidFill>
                  <a:schemeClr val="tx1"/>
                </a:solidFill>
              </a:rPr>
              <a:t>Anderson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a:t>
            </a:fld>
            <a:endParaRPr lang="fr-FR" dirty="0"/>
          </a:p>
        </p:txBody>
      </p:sp>
    </p:spTree>
    <p:extLst>
      <p:ext uri="{BB962C8B-B14F-4D97-AF65-F5344CB8AC3E}">
        <p14:creationId xmlns:p14="http://schemas.microsoft.com/office/powerpoint/2010/main" val="27994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a:t>
            </a:r>
            <a:r>
              <a:rPr lang="fr-FR" sz="1200" baseline="0" dirty="0" smtClean="0"/>
              <a:t> </a:t>
            </a:r>
            <a:r>
              <a:rPr lang="fr-FR" sz="1200" dirty="0" smtClean="0"/>
              <a:t>Décrire le </a:t>
            </a:r>
            <a:r>
              <a:rPr lang="fr-FR" sz="1200" b="1" dirty="0" smtClean="0"/>
              <a:t>cerveau </a:t>
            </a:r>
            <a:r>
              <a:rPr lang="fr-FR" sz="1200" dirty="0" smtClean="0"/>
              <a:t>; </a:t>
            </a:r>
          </a:p>
          <a:p>
            <a:r>
              <a:rPr lang="fr-FR" sz="1200" dirty="0" smtClean="0"/>
              <a:t>- Nommer les </a:t>
            </a:r>
            <a:r>
              <a:rPr lang="fr-FR" sz="1200" b="1" dirty="0" smtClean="0"/>
              <a:t>fonctions principales du cerveau </a:t>
            </a:r>
            <a:r>
              <a:rPr lang="fr-FR" sz="1200" dirty="0" smtClean="0"/>
              <a:t>(percevoir, agir…), si possible en référence à ses différentes parties (lobe frontal…) ; </a:t>
            </a:r>
          </a:p>
          <a:p>
            <a:r>
              <a:rPr lang="fr-FR" sz="1200" dirty="0" smtClean="0"/>
              <a:t>- Décrire que le cerveau est composé de </a:t>
            </a:r>
            <a:r>
              <a:rPr lang="fr-FR" sz="1200" b="1" dirty="0" smtClean="0"/>
              <a:t>neurones </a:t>
            </a:r>
            <a:r>
              <a:rPr lang="fr-FR" sz="1200" dirty="0" smtClean="0"/>
              <a:t>(qui sont connectés et qui communiquent entre eux) et en dessiner un ; </a:t>
            </a:r>
          </a:p>
          <a:p>
            <a:r>
              <a:rPr lang="fr-FR" sz="1200" dirty="0" smtClean="0"/>
              <a:t>- Expliquer sur la base d’un exemple pourquoi, bien que chaque neurone ne sache faire que des actions très simples, plusieurs neurones peuvent réaliser des </a:t>
            </a:r>
            <a:r>
              <a:rPr lang="fr-FR" sz="1200" b="1" dirty="0" smtClean="0"/>
              <a:t>choses compliquées en travaillant ensemble</a:t>
            </a:r>
            <a:r>
              <a:rPr lang="fr-FR" sz="1200" dirty="0" smtClean="0"/>
              <a:t>.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12</a:t>
            </a:fld>
            <a:endParaRPr lang="fr-FR" dirty="0"/>
          </a:p>
        </p:txBody>
      </p:sp>
    </p:spTree>
    <p:extLst>
      <p:ext uri="{BB962C8B-B14F-4D97-AF65-F5344CB8AC3E}">
        <p14:creationId xmlns:p14="http://schemas.microsoft.com/office/powerpoint/2010/main" val="7793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quizz complet de la séquence 3: </a:t>
            </a:r>
          </a:p>
          <a:p>
            <a:r>
              <a:rPr lang="fr-FR" sz="1200" b="0" i="0" u="none" strike="noStrike" kern="1200" baseline="0" dirty="0" smtClean="0">
                <a:solidFill>
                  <a:schemeClr val="tx1"/>
                </a:solidFill>
                <a:latin typeface="+mn-lt"/>
                <a:ea typeface="+mn-ea"/>
                <a:cs typeface="+mn-cs"/>
              </a:rPr>
              <a:t>1. Où se trouve le cerveau ? </a:t>
            </a:r>
            <a:r>
              <a:rPr lang="fr-FR" sz="1200" b="0" i="1" u="none" strike="noStrike" kern="1200" baseline="0" dirty="0" smtClean="0">
                <a:solidFill>
                  <a:schemeClr val="tx1"/>
                </a:solidFill>
                <a:latin typeface="+mn-lt"/>
                <a:ea typeface="+mn-ea"/>
                <a:cs typeface="+mn-cs"/>
              </a:rPr>
              <a:t>(Dans la boite crânienne).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Dessine la forme du cerveau. À quoi ressemble-t-il ? </a:t>
            </a:r>
            <a:r>
              <a:rPr lang="fr-FR" sz="1200" b="0" i="1" u="none" strike="noStrike" kern="1200" baseline="0" dirty="0" smtClean="0">
                <a:solidFill>
                  <a:schemeClr val="tx1"/>
                </a:solidFill>
                <a:latin typeface="+mn-lt"/>
                <a:ea typeface="+mn-ea"/>
                <a:cs typeface="+mn-cs"/>
              </a:rPr>
              <a:t>(Gant de boxe).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3. La terre a des continents, le cerveau a des________ </a:t>
            </a:r>
            <a:r>
              <a:rPr lang="fr-FR" sz="1200" b="0" i="1" u="none" strike="noStrike" kern="1200" baseline="0" dirty="0" smtClean="0">
                <a:solidFill>
                  <a:schemeClr val="tx1"/>
                </a:solidFill>
                <a:latin typeface="+mn-lt"/>
                <a:ea typeface="+mn-ea"/>
                <a:cs typeface="+mn-cs"/>
              </a:rPr>
              <a:t>(lobes).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4. Les lobes du cerveau nous servent tous à faire la même chose. VRAI ou FAUX ? </a:t>
            </a:r>
            <a:r>
              <a:rPr lang="fr-FR" sz="1200" b="0" i="1" u="none" strike="noStrike" kern="1200" baseline="0" dirty="0" smtClean="0">
                <a:solidFill>
                  <a:schemeClr val="tx1"/>
                </a:solidFill>
                <a:latin typeface="+mn-lt"/>
                <a:ea typeface="+mn-ea"/>
                <a:cs typeface="+mn-cs"/>
              </a:rPr>
              <a:t>(</a:t>
            </a:r>
            <a:r>
              <a:rPr lang="fr-FR" sz="1200" b="1" i="1" u="none" strike="noStrike" kern="1200" baseline="0" dirty="0" smtClean="0">
                <a:solidFill>
                  <a:schemeClr val="tx1"/>
                </a:solidFill>
                <a:latin typeface="+mn-lt"/>
                <a:ea typeface="+mn-ea"/>
                <a:cs typeface="+mn-cs"/>
              </a:rPr>
              <a:t>Faux</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À quoi servent les neurones qui se trouvent dans les lobes du cerveau ? </a:t>
            </a:r>
            <a:r>
              <a:rPr lang="fr-FR" sz="1200" b="0" i="1" u="none" strike="noStrike" kern="1200" baseline="0" dirty="0" smtClean="0">
                <a:solidFill>
                  <a:schemeClr val="tx1"/>
                </a:solidFill>
                <a:latin typeface="+mn-lt"/>
                <a:ea typeface="+mn-ea"/>
                <a:cs typeface="+mn-cs"/>
              </a:rPr>
              <a:t>(Entre autres : réfléchir, percevoir…)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6. À quoi ressemble un neurone ? </a:t>
            </a:r>
            <a:r>
              <a:rPr lang="fr-FR" sz="1200" b="0" i="1" u="none" strike="noStrike" kern="1200" baseline="0" dirty="0" smtClean="0">
                <a:solidFill>
                  <a:schemeClr val="tx1"/>
                </a:solidFill>
                <a:latin typeface="+mn-lt"/>
                <a:ea typeface="+mn-ea"/>
                <a:cs typeface="+mn-cs"/>
              </a:rPr>
              <a:t>(Un arbre).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7. Les parties du corps décident toutes seules de bouger, elles n’ont pas besoin du cerveau. VRAI ou FAUX ? </a:t>
            </a:r>
            <a:r>
              <a:rPr lang="fr-FR" sz="1200" b="0" i="1" u="none" strike="noStrike" kern="1200" baseline="0" dirty="0" smtClean="0">
                <a:solidFill>
                  <a:schemeClr val="tx1"/>
                </a:solidFill>
                <a:latin typeface="+mn-lt"/>
                <a:ea typeface="+mn-ea"/>
                <a:cs typeface="+mn-cs"/>
              </a:rPr>
              <a:t>(</a:t>
            </a:r>
            <a:r>
              <a:rPr lang="fr-FR" sz="1200" b="1" i="1" u="none" strike="noStrike" kern="1200" baseline="0" dirty="0" smtClean="0">
                <a:solidFill>
                  <a:schemeClr val="tx1"/>
                </a:solidFill>
                <a:latin typeface="+mn-lt"/>
                <a:ea typeface="+mn-ea"/>
                <a:cs typeface="+mn-cs"/>
              </a:rPr>
              <a:t>Faux</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8. Chaque neurone fait tout seul plusieurs choses complexes à la fois. VRAI ou FAUX ? </a:t>
            </a:r>
            <a:r>
              <a:rPr lang="fr-FR" sz="1200" b="0" i="1" u="none" strike="noStrike" kern="1200" baseline="0" dirty="0" smtClean="0">
                <a:solidFill>
                  <a:schemeClr val="tx1"/>
                </a:solidFill>
                <a:latin typeface="+mn-lt"/>
                <a:ea typeface="+mn-ea"/>
                <a:cs typeface="+mn-cs"/>
              </a:rPr>
              <a:t>(</a:t>
            </a:r>
            <a:r>
              <a:rPr lang="fr-FR" sz="1200" b="1" i="1" u="none" strike="noStrike" kern="1200" baseline="0" dirty="0" smtClean="0">
                <a:solidFill>
                  <a:schemeClr val="tx1"/>
                </a:solidFill>
                <a:latin typeface="+mn-lt"/>
                <a:ea typeface="+mn-ea"/>
                <a:cs typeface="+mn-cs"/>
              </a:rPr>
              <a:t>Faux</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9. Les neurones n’ont pas tous le même rôle ? VRAI ou FAUX ? </a:t>
            </a:r>
            <a:r>
              <a:rPr lang="fr-FR" sz="1200" b="0" i="1" u="none" strike="noStrike" kern="1200" baseline="0" dirty="0" smtClean="0">
                <a:solidFill>
                  <a:schemeClr val="tx1"/>
                </a:solidFill>
                <a:latin typeface="+mn-lt"/>
                <a:ea typeface="+mn-ea"/>
                <a:cs typeface="+mn-cs"/>
              </a:rPr>
              <a:t>(</a:t>
            </a:r>
            <a:r>
              <a:rPr lang="fr-FR" sz="1200" b="1" i="1" u="none" strike="noStrike" kern="1200" baseline="0" dirty="0" smtClean="0">
                <a:solidFill>
                  <a:schemeClr val="tx1"/>
                </a:solidFill>
                <a:latin typeface="+mn-lt"/>
                <a:ea typeface="+mn-ea"/>
                <a:cs typeface="+mn-cs"/>
              </a:rPr>
              <a:t>Vrai</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10. Comment font les neurones pour reconnaître une lettre écrite ? (</a:t>
            </a:r>
            <a:r>
              <a:rPr lang="fr-FR" sz="1200" b="0" i="1" u="none" strike="noStrike" kern="1200" baseline="0" dirty="0" smtClean="0">
                <a:solidFill>
                  <a:schemeClr val="tx1"/>
                </a:solidFill>
                <a:latin typeface="+mn-lt"/>
                <a:ea typeface="+mn-ea"/>
                <a:cs typeface="+mn-cs"/>
              </a:rPr>
              <a:t>Ils se transmettent les informations jusqu’à la reconnaissance de la lettre).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11. Pour trouver une bille bleue, j’ai besoin de neurones qui détectent (cocher les bonnes réponses) o </a:t>
            </a:r>
            <a:r>
              <a:rPr lang="fr-FR" sz="1200" b="1" i="1" u="none" strike="noStrike" kern="1200" baseline="0" dirty="0" smtClean="0">
                <a:solidFill>
                  <a:schemeClr val="tx1"/>
                </a:solidFill>
                <a:latin typeface="+mn-lt"/>
                <a:ea typeface="+mn-ea"/>
                <a:cs typeface="+mn-cs"/>
              </a:rPr>
              <a:t>Les formes rondes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o Les formes carrées </a:t>
            </a:r>
          </a:p>
          <a:p>
            <a:r>
              <a:rPr lang="fr-FR" sz="1200" b="0" i="0" u="none" strike="noStrike" kern="1200" baseline="0" dirty="0" smtClean="0">
                <a:solidFill>
                  <a:schemeClr val="tx1"/>
                </a:solidFill>
                <a:latin typeface="+mn-lt"/>
                <a:ea typeface="+mn-ea"/>
                <a:cs typeface="+mn-cs"/>
              </a:rPr>
              <a:t>o La couleur rouge </a:t>
            </a:r>
          </a:p>
          <a:p>
            <a:r>
              <a:rPr lang="fr-FR" sz="1200" b="0" i="0" u="none" strike="noStrike" kern="1200" baseline="0" dirty="0" smtClean="0">
                <a:solidFill>
                  <a:schemeClr val="tx1"/>
                </a:solidFill>
                <a:latin typeface="+mn-lt"/>
                <a:ea typeface="+mn-ea"/>
                <a:cs typeface="+mn-cs"/>
              </a:rPr>
              <a:t>o </a:t>
            </a:r>
            <a:r>
              <a:rPr lang="fr-FR" sz="1200" b="1" i="1" u="none" strike="noStrike" kern="1200" baseline="0" dirty="0" smtClean="0">
                <a:solidFill>
                  <a:schemeClr val="tx1"/>
                </a:solidFill>
                <a:latin typeface="+mn-lt"/>
                <a:ea typeface="+mn-ea"/>
                <a:cs typeface="+mn-cs"/>
              </a:rPr>
              <a:t>La couleur bleue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12. À force d’être réveillés en même temps et de travailler ensemble, certains neurones deviennent amis. Une fois qu’ils sont amis, si un des neurones se réveille, il réveille aussi les autres et tous se mettent au travail. VRAI ou FAUX ? </a:t>
            </a:r>
            <a:r>
              <a:rPr lang="fr-FR" sz="1200" b="0" i="1" u="none" strike="noStrike" kern="1200" baseline="0" dirty="0" smtClean="0">
                <a:solidFill>
                  <a:schemeClr val="tx1"/>
                </a:solidFill>
                <a:latin typeface="+mn-lt"/>
                <a:ea typeface="+mn-ea"/>
                <a:cs typeface="+mn-cs"/>
              </a:rPr>
              <a:t>(</a:t>
            </a:r>
            <a:r>
              <a:rPr lang="fr-FR" sz="1200" b="1" i="1" u="none" strike="noStrike" kern="1200" baseline="0" dirty="0" smtClean="0">
                <a:solidFill>
                  <a:schemeClr val="tx1"/>
                </a:solidFill>
                <a:latin typeface="+mn-lt"/>
                <a:ea typeface="+mn-ea"/>
                <a:cs typeface="+mn-cs"/>
              </a:rPr>
              <a:t>Vrai</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13</a:t>
            </a:fld>
            <a:endParaRPr lang="fr-FR" dirty="0"/>
          </a:p>
        </p:txBody>
      </p:sp>
    </p:spTree>
    <p:extLst>
      <p:ext uri="{BB962C8B-B14F-4D97-AF65-F5344CB8AC3E}">
        <p14:creationId xmlns:p14="http://schemas.microsoft.com/office/powerpoint/2010/main" val="172015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
            </a:r>
            <a:r>
              <a:rPr lang="fr-FR" baseline="0" dirty="0" smtClean="0"/>
              <a:t> </a:t>
            </a:r>
            <a:r>
              <a:rPr lang="fr-FR" dirty="0" smtClean="0"/>
              <a:t>Identifier et nommer certains moments où ils basculent en « </a:t>
            </a:r>
            <a:r>
              <a:rPr lang="fr-FR" b="1" dirty="0" smtClean="0"/>
              <a:t>Mode Marionnette </a:t>
            </a:r>
            <a:r>
              <a:rPr lang="fr-FR" dirty="0" smtClean="0"/>
              <a:t>» (réaction impulsive sous l’action d’une habitude inadaptée au contexte) ; </a:t>
            </a:r>
          </a:p>
          <a:p>
            <a:r>
              <a:rPr lang="fr-FR" dirty="0" smtClean="0"/>
              <a:t>- Identifier certains moments où ils sont distraits par leurs « </a:t>
            </a:r>
            <a:r>
              <a:rPr lang="fr-FR" b="1" dirty="0" smtClean="0"/>
              <a:t>neurones aimants </a:t>
            </a:r>
            <a:r>
              <a:rPr lang="fr-FR" dirty="0" smtClean="0"/>
              <a:t>» (envie soudaine dictée par le circuit de récompense) ; </a:t>
            </a:r>
          </a:p>
          <a:p>
            <a:r>
              <a:rPr lang="fr-FR" dirty="0" smtClean="0"/>
              <a:t>- Essayer de réagir à ces deux sortes de distraction en marquant une </a:t>
            </a:r>
            <a:r>
              <a:rPr lang="fr-FR" b="1" dirty="0" smtClean="0"/>
              <a:t>petite pause </a:t>
            </a:r>
            <a:r>
              <a:rPr lang="fr-FR" dirty="0" smtClean="0"/>
              <a:t>afin de décider s’ils suivent ou non cette envie soudaine ou cette impulsion.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14</a:t>
            </a:fld>
            <a:endParaRPr lang="fr-FR" dirty="0"/>
          </a:p>
        </p:txBody>
      </p:sp>
    </p:spTree>
    <p:extLst>
      <p:ext uri="{BB962C8B-B14F-4D97-AF65-F5344CB8AC3E}">
        <p14:creationId xmlns:p14="http://schemas.microsoft.com/office/powerpoint/2010/main" val="33008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Quand je bascule en mode Marionnette : “STOP ! OK ?”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Régulièrement, quand un élève se laisse distraire, faire référence aux images de la Marionnette ou des neurones aimants pour lui rappeler la raison précise de sa distraction. « J’ai l’impression que là, tes neurones aimants viennent de décider pour toi de prendre ton bâton de colle pour jouer avec. Qu’est-ce que tu en penses ? N’oublie pas qu’ils ne doivent pas décider de tout dans ton cerveau ». Le but de ces rappels réguliers est d’amener les élèves à identifier et à reconnaître de plus en plus clairement et systématiquement l’action de ces deux systèmes (automatismes et circuit de récompense) sur leur attention au moment même où celle-ci survient. </a:t>
            </a:r>
          </a:p>
          <a:p>
            <a:r>
              <a:rPr lang="fr-FR" sz="1200" b="0" i="0" u="none" strike="noStrike" kern="1200" baseline="0" dirty="0" smtClean="0">
                <a:solidFill>
                  <a:schemeClr val="tx1"/>
                </a:solidFill>
                <a:latin typeface="+mn-lt"/>
                <a:ea typeface="+mn-ea"/>
                <a:cs typeface="+mn-cs"/>
              </a:rPr>
              <a:t>Cette action s’accompagne de sensations très claires et facilement identifiables (par exemple, « l’envie pressante de regarder son téléphone ») à condition d’avoir pris l’habitude de reconnaître et de nommer ces ressentis. L’objectif est qu’au fil du temps, les élèves apprennent à reconnaître ces sensations si caractéristiques et qu’elles lui servent de signal d’alarme : « Suis-je vraiment d’accord de me laisser emporter par l’action de ces neurones ? »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15</a:t>
            </a:fld>
            <a:endParaRPr lang="fr-FR" dirty="0"/>
          </a:p>
        </p:txBody>
      </p:sp>
    </p:spTree>
    <p:extLst>
      <p:ext uri="{BB962C8B-B14F-4D97-AF65-F5344CB8AC3E}">
        <p14:creationId xmlns:p14="http://schemas.microsoft.com/office/powerpoint/2010/main" val="138779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Que font les neurones aimants ? </a:t>
            </a:r>
            <a:r>
              <a:rPr lang="fr-FR" sz="1200" b="0" i="1" u="none" strike="noStrike" kern="1200" baseline="0" dirty="0" smtClean="0">
                <a:solidFill>
                  <a:schemeClr val="tx1"/>
                </a:solidFill>
                <a:latin typeface="+mn-lt"/>
                <a:ea typeface="+mn-ea"/>
                <a:cs typeface="+mn-cs"/>
              </a:rPr>
              <a:t>(Ils attirent notre attention vers des éléments que nous aimons)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Donne des exemples de choses (activités, publicités, etc.) qui plaisent à tes neurones aimants. </a:t>
            </a:r>
          </a:p>
          <a:p>
            <a:r>
              <a:rPr lang="fr-FR" sz="1200" b="0" i="0" u="none" strike="noStrike" kern="1200" baseline="0" dirty="0" smtClean="0">
                <a:solidFill>
                  <a:schemeClr val="tx1"/>
                </a:solidFill>
                <a:latin typeface="+mn-lt"/>
                <a:ea typeface="+mn-ea"/>
                <a:cs typeface="+mn-cs"/>
              </a:rPr>
              <a:t>3. Donne un exemple de situation précise où tu as ressenti l’attraction des neurones aimants. </a:t>
            </a:r>
          </a:p>
          <a:p>
            <a:r>
              <a:rPr lang="fr-FR" sz="1200" b="0" i="0" u="none" strike="noStrike" kern="1200" baseline="0" dirty="0" smtClean="0">
                <a:solidFill>
                  <a:schemeClr val="tx1"/>
                </a:solidFill>
                <a:latin typeface="+mn-lt"/>
                <a:ea typeface="+mn-ea"/>
                <a:cs typeface="+mn-cs"/>
              </a:rPr>
              <a:t>4. Que se passerait-il si les neurones aimants prenaient le pouvoir dans le cerveau ? </a:t>
            </a:r>
            <a:r>
              <a:rPr lang="fr-FR" sz="1200" b="0" i="1" u="none" strike="noStrike" kern="1200" baseline="0" dirty="0" smtClean="0">
                <a:solidFill>
                  <a:schemeClr val="tx1"/>
                </a:solidFill>
                <a:latin typeface="+mn-lt"/>
                <a:ea typeface="+mn-ea"/>
                <a:cs typeface="+mn-cs"/>
              </a:rPr>
              <a:t>(Nous ne serions plus capables de nous concentrer sur ce que l’on souhaite, nous serions toujours happés par ce qui plait aux neurones aimants).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Que peux-tu faire pour éviter de tomber de la poutre quand tes neurones aimants t’attirent d’un côté ? </a:t>
            </a:r>
            <a:r>
              <a:rPr lang="fr-FR" sz="1200" b="0" i="1" u="none" strike="noStrike" kern="1200" baseline="0" dirty="0" smtClean="0">
                <a:solidFill>
                  <a:schemeClr val="tx1"/>
                </a:solidFill>
                <a:latin typeface="+mn-lt"/>
                <a:ea typeface="+mn-ea"/>
                <a:cs typeface="+mn-cs"/>
              </a:rPr>
              <a:t>(Repérer rapidement quand mon attention est dirigée par mes neurones aimants et faire une pause pour décider si oui ou non il faut se laisser attirer).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6. Que signifie être en « mode marionnette » ? a. On résiste aux neurones aimants à la moindre distraction </a:t>
            </a:r>
          </a:p>
          <a:p>
            <a:r>
              <a:rPr lang="fr-FR" sz="1200" b="0" i="1" u="none" strike="noStrike" kern="1200" baseline="0" dirty="0" smtClean="0">
                <a:solidFill>
                  <a:schemeClr val="tx1"/>
                </a:solidFill>
                <a:latin typeface="+mn-lt"/>
                <a:ea typeface="+mn-ea"/>
                <a:cs typeface="+mn-cs"/>
              </a:rPr>
              <a:t>b. On réagit selon nos habitudes </a:t>
            </a:r>
            <a:r>
              <a:rPr lang="fr-FR" sz="1200" b="1" i="1" u="none" strike="noStrike" kern="1200" baseline="0" dirty="0" smtClean="0">
                <a:solidFill>
                  <a:schemeClr val="tx1"/>
                </a:solidFill>
                <a:latin typeface="+mn-lt"/>
                <a:ea typeface="+mn-ea"/>
                <a:cs typeface="+mn-cs"/>
              </a:rPr>
              <a:t>(VRAI)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7. Comment fais-tu pour remarquer que tu es en « mode marionnette » ? </a:t>
            </a:r>
            <a:r>
              <a:rPr lang="fr-FR" sz="1200" b="0" i="1" u="none" strike="noStrike" kern="1200" baseline="0" dirty="0" smtClean="0">
                <a:solidFill>
                  <a:schemeClr val="tx1"/>
                </a:solidFill>
                <a:latin typeface="+mn-lt"/>
                <a:ea typeface="+mn-ea"/>
                <a:cs typeface="+mn-cs"/>
              </a:rPr>
              <a:t>(Lorsque l’on fait des actions sans vraiment réfléchir, par habitude).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8. Quand tu as une habitude, cela signifie que différents neurones dans ton cerveau sont devenus _______. </a:t>
            </a:r>
            <a:r>
              <a:rPr lang="fr-FR" sz="1200" b="0" i="1" u="none" strike="noStrike" kern="1200" baseline="0" dirty="0" smtClean="0">
                <a:solidFill>
                  <a:schemeClr val="tx1"/>
                </a:solidFill>
                <a:latin typeface="+mn-lt"/>
                <a:ea typeface="+mn-ea"/>
                <a:cs typeface="+mn-cs"/>
              </a:rPr>
              <a:t>(Amis ou synonyme).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9. Le mode marionnette permet de rester bien en équilibre sur la poutre. VRAI ou </a:t>
            </a:r>
            <a:r>
              <a:rPr lang="fr-FR" sz="1200" b="1" i="1" u="none" strike="noStrike" kern="1200" baseline="0" dirty="0" smtClean="0">
                <a:solidFill>
                  <a:schemeClr val="tx1"/>
                </a:solidFill>
                <a:latin typeface="+mn-lt"/>
                <a:ea typeface="+mn-ea"/>
                <a:cs typeface="+mn-cs"/>
              </a:rPr>
              <a:t>FAUX.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10. Les habitudes ne sont pas toujours mauvaises : donne l’exemple d’une habitude que tu trouves utile. </a:t>
            </a:r>
            <a:r>
              <a:rPr lang="fr-FR" sz="1200" b="0" i="1" u="none" strike="noStrike" kern="1200" baseline="0" dirty="0" smtClean="0">
                <a:solidFill>
                  <a:schemeClr val="tx1"/>
                </a:solidFill>
                <a:latin typeface="+mn-lt"/>
                <a:ea typeface="+mn-ea"/>
                <a:cs typeface="+mn-cs"/>
              </a:rPr>
              <a:t>(Par exemple, l’habitude de regarder avant de traverser !)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11. Donne des exemples de « choses » qui peuvent t'empêcher de te concentrer. </a:t>
            </a:r>
            <a:r>
              <a:rPr lang="fr-FR" sz="1200" b="0" i="1" u="none" strike="noStrike" kern="1200" baseline="0" dirty="0" smtClean="0">
                <a:solidFill>
                  <a:schemeClr val="tx1"/>
                </a:solidFill>
                <a:latin typeface="+mn-lt"/>
                <a:ea typeface="+mn-ea"/>
                <a:cs typeface="+mn-cs"/>
              </a:rPr>
              <a:t>(Un bruit, un mouvement brusque, etc.) </a:t>
            </a:r>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16</a:t>
            </a:fld>
            <a:endParaRPr lang="fr-FR" dirty="0"/>
          </a:p>
        </p:txBody>
      </p:sp>
    </p:spTree>
    <p:extLst>
      <p:ext uri="{BB962C8B-B14F-4D97-AF65-F5344CB8AC3E}">
        <p14:creationId xmlns:p14="http://schemas.microsoft.com/office/powerpoint/2010/main" val="196527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SEQUENCE 5</a:t>
            </a:r>
          </a:p>
          <a:p>
            <a:r>
              <a:rPr lang="fr-FR" sz="1200" b="0" i="0" u="none" strike="noStrike" kern="1200" baseline="0" dirty="0" smtClean="0">
                <a:solidFill>
                  <a:schemeClr val="tx1"/>
                </a:solidFill>
                <a:latin typeface="+mn-lt"/>
                <a:ea typeface="+mn-ea"/>
                <a:cs typeface="+mn-cs"/>
              </a:rPr>
              <a:t>- Décrire et expliquer le rôle des </a:t>
            </a:r>
            <a:r>
              <a:rPr lang="fr-FR" sz="1200" b="1" i="0" u="none" strike="noStrike" kern="1200" baseline="0" dirty="0" smtClean="0">
                <a:solidFill>
                  <a:schemeClr val="tx1"/>
                </a:solidFill>
                <a:latin typeface="+mn-lt"/>
                <a:ea typeface="+mn-ea"/>
                <a:cs typeface="+mn-cs"/>
              </a:rPr>
              <a:t>neurones-chefs </a:t>
            </a:r>
            <a:r>
              <a:rPr lang="fr-FR" sz="1200" b="0" i="0" u="none" strike="noStrike" kern="1200" baseline="0" dirty="0" smtClean="0">
                <a:solidFill>
                  <a:schemeClr val="tx1"/>
                </a:solidFill>
                <a:latin typeface="+mn-lt"/>
                <a:ea typeface="+mn-ea"/>
                <a:cs typeface="+mn-cs"/>
              </a:rPr>
              <a:t>(garder une intention en mémoire, faire travailler ensemble d’autres neurones qui n’en ont pas l’habitude, résister à l’action des neurones aimants), et leurs caractéristiques (ils s’endorment facilement) ; </a:t>
            </a:r>
          </a:p>
          <a:p>
            <a:r>
              <a:rPr lang="fr-FR" sz="1200" b="0" i="0" u="none" strike="noStrike" kern="1200" baseline="0" dirty="0" smtClean="0">
                <a:solidFill>
                  <a:schemeClr val="tx1"/>
                </a:solidFill>
                <a:latin typeface="+mn-lt"/>
                <a:ea typeface="+mn-ea"/>
                <a:cs typeface="+mn-cs"/>
              </a:rPr>
              <a:t>- Nommer, au moment où on les interroge, s’ils ont une </a:t>
            </a:r>
            <a:r>
              <a:rPr lang="fr-FR" sz="1200" b="1" i="0" u="none" strike="noStrike" kern="1200" baseline="0" dirty="0" smtClean="0">
                <a:solidFill>
                  <a:schemeClr val="tx1"/>
                </a:solidFill>
                <a:latin typeface="+mn-lt"/>
                <a:ea typeface="+mn-ea"/>
                <a:cs typeface="+mn-cs"/>
              </a:rPr>
              <a:t>intention claire </a:t>
            </a:r>
            <a:r>
              <a:rPr lang="fr-FR" sz="1200" b="0" i="0" u="none" strike="noStrike" kern="1200" baseline="0" dirty="0" smtClean="0">
                <a:solidFill>
                  <a:schemeClr val="tx1"/>
                </a:solidFill>
                <a:latin typeface="+mn-lt"/>
                <a:ea typeface="+mn-ea"/>
                <a:cs typeface="+mn-cs"/>
              </a:rPr>
              <a:t>ou non en tête (s’ils savent précisément ce qu’ils cherchent à faire) ; </a:t>
            </a:r>
          </a:p>
          <a:p>
            <a:r>
              <a:rPr lang="fr-FR" sz="1200" b="0" i="0" u="none" strike="noStrike" kern="1200" baseline="0" dirty="0" smtClean="0">
                <a:solidFill>
                  <a:schemeClr val="tx1"/>
                </a:solidFill>
                <a:latin typeface="+mn-lt"/>
                <a:ea typeface="+mn-ea"/>
                <a:cs typeface="+mn-cs"/>
              </a:rPr>
              <a:t>- Décrire leur intention suffisamment clairement pour qu’un autre élève puisse prendre le relais et finir ce qu’ils cherchaient à faire ; </a:t>
            </a:r>
          </a:p>
          <a:p>
            <a:r>
              <a:rPr lang="fr-FR" sz="1200" b="0" i="0" u="none" strike="noStrike" kern="1200" baseline="0" dirty="0" smtClean="0">
                <a:solidFill>
                  <a:schemeClr val="tx1"/>
                </a:solidFill>
                <a:latin typeface="+mn-lt"/>
                <a:ea typeface="+mn-ea"/>
                <a:cs typeface="+mn-cs"/>
              </a:rPr>
              <a:t>- Remarquer quand ils sont distraits parce qu’ils ont oublié ce qu’ils cherchaient à faire (</a:t>
            </a:r>
            <a:r>
              <a:rPr lang="fr-FR" sz="1200" b="1" i="0" u="none" strike="noStrike" kern="1200" baseline="0" dirty="0" smtClean="0">
                <a:solidFill>
                  <a:schemeClr val="tx1"/>
                </a:solidFill>
                <a:latin typeface="+mn-lt"/>
                <a:ea typeface="+mn-ea"/>
                <a:cs typeface="+mn-cs"/>
              </a:rPr>
              <a:t>oubli d’intention </a:t>
            </a:r>
            <a:r>
              <a:rPr lang="fr-FR" sz="1200" b="0" i="0" u="none" strike="noStrike" kern="1200" baseline="0" dirty="0" smtClean="0">
                <a:solidFill>
                  <a:schemeClr val="tx1"/>
                </a:solidFill>
                <a:latin typeface="+mn-lt"/>
                <a:ea typeface="+mn-ea"/>
                <a:cs typeface="+mn-cs"/>
              </a:rPr>
              <a:t>: OUIN) ; </a:t>
            </a:r>
          </a:p>
          <a:p>
            <a:r>
              <a:rPr lang="fr-FR" sz="1200" b="0" i="0" u="none" strike="noStrike" kern="1200" baseline="0" dirty="0" smtClean="0">
                <a:solidFill>
                  <a:schemeClr val="tx1"/>
                </a:solidFill>
                <a:latin typeface="+mn-lt"/>
                <a:ea typeface="+mn-ea"/>
                <a:cs typeface="+mn-cs"/>
              </a:rPr>
              <a:t>- Commencer à remarquer quand ils ont </a:t>
            </a:r>
            <a:r>
              <a:rPr lang="fr-FR" sz="1200" b="1" i="0" u="none" strike="noStrike" kern="1200" baseline="0" dirty="0" smtClean="0">
                <a:solidFill>
                  <a:schemeClr val="tx1"/>
                </a:solidFill>
                <a:latin typeface="+mn-lt"/>
                <a:ea typeface="+mn-ea"/>
                <a:cs typeface="+mn-cs"/>
              </a:rPr>
              <a:t>deux intentions contradictoires </a:t>
            </a:r>
            <a:r>
              <a:rPr lang="fr-FR" sz="1200" b="0" i="0" u="none" strike="noStrike" kern="1200" baseline="0" dirty="0" smtClean="0">
                <a:solidFill>
                  <a:schemeClr val="tx1"/>
                </a:solidFill>
                <a:latin typeface="+mn-lt"/>
                <a:ea typeface="+mn-ea"/>
                <a:cs typeface="+mn-cs"/>
              </a:rPr>
              <a:t>à la fois et rappeler l’image de l’huile et de l’eau qui ne se mélangent pas ; </a:t>
            </a:r>
          </a:p>
          <a:p>
            <a:r>
              <a:rPr lang="fr-FR" sz="1200" b="0" i="0" u="none" strike="noStrike" kern="1200" baseline="0" dirty="0" smtClean="0">
                <a:solidFill>
                  <a:schemeClr val="tx1"/>
                </a:solidFill>
                <a:latin typeface="+mn-lt"/>
                <a:ea typeface="+mn-ea"/>
                <a:cs typeface="+mn-cs"/>
              </a:rPr>
              <a:t>- Expliquer l’intérêt d’avoir une intention </a:t>
            </a:r>
            <a:r>
              <a:rPr lang="fr-FR" sz="1200" b="1" i="0" u="none" strike="noStrike" kern="1200" baseline="0" dirty="0" smtClean="0">
                <a:solidFill>
                  <a:schemeClr val="tx1"/>
                </a:solidFill>
                <a:latin typeface="+mn-lt"/>
                <a:ea typeface="+mn-ea"/>
                <a:cs typeface="+mn-cs"/>
              </a:rPr>
              <a:t>claire et concrète et à court terme</a:t>
            </a:r>
            <a:r>
              <a:rPr lang="fr-FR" sz="1200" b="0" i="0" u="none" strike="noStrike" kern="1200" baseline="0" dirty="0" smtClean="0">
                <a:solidFill>
                  <a:schemeClr val="tx1"/>
                </a:solidFill>
                <a:latin typeface="+mn-lt"/>
                <a:ea typeface="+mn-ea"/>
                <a:cs typeface="+mn-cs"/>
              </a:rPr>
              <a:t>, en utilisant l’image de la poutre.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17</a:t>
            </a:fld>
            <a:endParaRPr lang="fr-FR" dirty="0"/>
          </a:p>
        </p:txBody>
      </p:sp>
    </p:spTree>
    <p:extLst>
      <p:ext uri="{BB962C8B-B14F-4D97-AF65-F5344CB8AC3E}">
        <p14:creationId xmlns:p14="http://schemas.microsoft.com/office/powerpoint/2010/main" val="320779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Quelle est ton intention ?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Régulièrement, demander à un élève qui se jette tête baissée dans une activité de faire une petite pause pour expliquer le plus précisément possible ce qu’il cherche à faire. Pour vérifier qu’il est assez clair dans sa description, on pourra poser les questions suivantes : « Si je répète à ton voisin ce que tu viens de m’expliquer, penses-tu que cela lui suffira pour qu’il puisse prendre le relais et finir à ta place ? » ou bien « Tu vois bien comment faire ? de combien de temps as-tu besoin ? », ou bien encore « Dans cinq minutes, quand tu auras fini, qu’est-ce que tu verras devant toi sous tes yeux ? » (par exemple : « La feuille sur laquelle est dessiné un cercle contenant un triangle », ou bien « Le dessin d’un chat, à peu près de cette taille et regardant par-là »). </a:t>
            </a:r>
          </a:p>
          <a:p>
            <a:r>
              <a:rPr lang="fr-FR" sz="1200" b="0" i="0" u="none" strike="noStrike" kern="1200" baseline="0" dirty="0" smtClean="0">
                <a:solidFill>
                  <a:schemeClr val="tx1"/>
                </a:solidFill>
                <a:latin typeface="+mn-lt"/>
                <a:ea typeface="+mn-ea"/>
                <a:cs typeface="+mn-cs"/>
              </a:rPr>
              <a:t>L’objectif est ici d’amener les élèves, par la répétition, à toujours agir avec une intention claire et unique qui guidera d’autant plus facilement leur attention. On pourra combiner ces questions avec le rituel des trois A ou de la poutre. </a:t>
            </a:r>
          </a:p>
          <a:p>
            <a:r>
              <a:rPr lang="fr-FR" sz="1200" b="0" i="0" u="none" strike="noStrike" kern="1200" baseline="0" dirty="0" smtClean="0">
                <a:solidFill>
                  <a:schemeClr val="tx1"/>
                </a:solidFill>
                <a:latin typeface="+mn-lt"/>
                <a:ea typeface="+mn-ea"/>
                <a:cs typeface="+mn-cs"/>
              </a:rPr>
              <a:t>Il est possible également de ritualiser l’utilisation des cartes Intention (recto) / OUIN (verso) construites dans l’activité 3. </a:t>
            </a:r>
          </a:p>
          <a:p>
            <a:r>
              <a:rPr lang="fr-FR" sz="1200" b="1" i="1" u="none" strike="noStrike" kern="1200" baseline="0" dirty="0" smtClean="0">
                <a:solidFill>
                  <a:schemeClr val="tx1"/>
                </a:solidFill>
                <a:latin typeface="+mn-lt"/>
                <a:ea typeface="+mn-ea"/>
                <a:cs typeface="+mn-cs"/>
              </a:rPr>
              <a:t>La petite voix et l’alphabet – Garder en tête une Intention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À utiliser régulièrement pour calmer l’attention des élèves avec la "petite voix ». Commencer à prononcer à voix haute une séquence de quatre lettres de l’alphabet - « a ... b … c … » à un rythme lent et bien cadencé avant de continuer mentalement en suivant l'alphabet. Les élèves doivent poursuivre également dans leur tête au même rythme jusqu’à un signal « stop » donné par l’enseignant. Demander ensuite : « Qui en est à la lettre … g ? Qui en est à la lettre … h ? Etc. ». Le but du jeu est d’arriver évidemment à la même lettre que l’enseignant. Cet exercice donne aux élèves l’habitude de </a:t>
            </a:r>
            <a:r>
              <a:rPr lang="fr-FR" sz="1200" b="1" i="0" u="none" strike="noStrike" kern="1200" baseline="0" dirty="0" smtClean="0">
                <a:solidFill>
                  <a:schemeClr val="tx1"/>
                </a:solidFill>
                <a:latin typeface="+mn-lt"/>
                <a:ea typeface="+mn-ea"/>
                <a:cs typeface="+mn-cs"/>
              </a:rPr>
              <a:t>garder en tête une Intention</a:t>
            </a:r>
            <a:r>
              <a:rPr lang="fr-FR" sz="1200" b="0" i="0" u="none" strike="noStrike" kern="1200" baseline="0" dirty="0" smtClean="0">
                <a:solidFill>
                  <a:schemeClr val="tx1"/>
                </a:solidFill>
                <a:latin typeface="+mn-lt"/>
                <a:ea typeface="+mn-ea"/>
                <a:cs typeface="+mn-cs"/>
              </a:rPr>
              <a:t>, sans se laisser distraire.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18</a:t>
            </a:fld>
            <a:endParaRPr lang="fr-FR" dirty="0"/>
          </a:p>
        </p:txBody>
      </p:sp>
    </p:spTree>
    <p:extLst>
      <p:ext uri="{BB962C8B-B14F-4D97-AF65-F5344CB8AC3E}">
        <p14:creationId xmlns:p14="http://schemas.microsoft.com/office/powerpoint/2010/main" val="240980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QUIZZ SEQUENCE 5</a:t>
            </a:r>
          </a:p>
          <a:p>
            <a:r>
              <a:rPr lang="fr-FR" sz="1200" b="0" i="0" u="none" strike="noStrike" kern="1200" baseline="0" dirty="0" smtClean="0">
                <a:solidFill>
                  <a:schemeClr val="tx1"/>
                </a:solidFill>
                <a:latin typeface="+mn-lt"/>
                <a:ea typeface="+mn-ea"/>
                <a:cs typeface="+mn-cs"/>
              </a:rPr>
              <a:t>1. Explique ce qu’est une intention. </a:t>
            </a:r>
            <a:r>
              <a:rPr lang="fr-FR" sz="1200" b="0" i="1" u="none" strike="noStrike" kern="1200" baseline="0" dirty="0" smtClean="0">
                <a:solidFill>
                  <a:schemeClr val="tx1"/>
                </a:solidFill>
                <a:latin typeface="+mn-lt"/>
                <a:ea typeface="+mn-ea"/>
                <a:cs typeface="+mn-cs"/>
              </a:rPr>
              <a:t>(C’est une idée que l’on garde en tête et qui nous permet de ne pas oublier ce que l’on cherche à faire).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Donne un exemple de situation où tu as oublié ton intention. </a:t>
            </a:r>
          </a:p>
          <a:p>
            <a:r>
              <a:rPr lang="fr-FR" sz="1200" b="0" i="0" u="none" strike="noStrike" kern="1200" baseline="0" dirty="0" smtClean="0">
                <a:solidFill>
                  <a:schemeClr val="tx1"/>
                </a:solidFill>
                <a:latin typeface="+mn-lt"/>
                <a:ea typeface="+mn-ea"/>
                <a:cs typeface="+mn-cs"/>
              </a:rPr>
              <a:t>3. Que veut dire OUIN ? </a:t>
            </a:r>
            <a:r>
              <a:rPr lang="fr-FR" sz="1200" b="0" i="1" u="none" strike="noStrike" kern="1200" baseline="0" dirty="0" smtClean="0">
                <a:solidFill>
                  <a:schemeClr val="tx1"/>
                </a:solidFill>
                <a:latin typeface="+mn-lt"/>
                <a:ea typeface="+mn-ea"/>
                <a:cs typeface="+mn-cs"/>
              </a:rPr>
              <a:t>(OUblie d’INtention). </a:t>
            </a:r>
            <a:endParaRPr lang="fr-FR" sz="1200" b="0" i="0" u="none" strike="noStrike" kern="1200" baseline="0" dirty="0" smtClean="0">
              <a:solidFill>
                <a:schemeClr val="tx1"/>
              </a:solidFill>
              <a:latin typeface="+mn-lt"/>
              <a:ea typeface="+mn-ea"/>
              <a:cs typeface="+mn-cs"/>
            </a:endParaRPr>
          </a:p>
          <a:p>
            <a:r>
              <a:rPr lang="fr-FR" sz="1200" b="0" i="1" u="none" strike="noStrike" kern="1200" baseline="0" dirty="0" smtClean="0">
                <a:solidFill>
                  <a:schemeClr val="tx1"/>
                </a:solidFill>
                <a:latin typeface="+mn-lt"/>
                <a:ea typeface="+mn-ea"/>
                <a:cs typeface="+mn-cs"/>
              </a:rPr>
              <a:t>4. </a:t>
            </a:r>
            <a:r>
              <a:rPr lang="fr-FR" sz="1200" b="0" i="0" u="none" strike="noStrike" kern="1200" baseline="0" dirty="0" smtClean="0">
                <a:solidFill>
                  <a:schemeClr val="tx1"/>
                </a:solidFill>
                <a:latin typeface="+mn-lt"/>
                <a:ea typeface="+mn-ea"/>
                <a:cs typeface="+mn-cs"/>
              </a:rPr>
              <a:t>Pourquoi le jeu ni oui-ni non est-il difficile ? </a:t>
            </a:r>
            <a:r>
              <a:rPr lang="fr-FR" sz="1200" b="0" i="1" u="none" strike="noStrike" kern="1200" baseline="0" dirty="0" smtClean="0">
                <a:solidFill>
                  <a:schemeClr val="tx1"/>
                </a:solidFill>
                <a:latin typeface="+mn-lt"/>
                <a:ea typeface="+mn-ea"/>
                <a:cs typeface="+mn-cs"/>
              </a:rPr>
              <a:t>(On oublie l'intention de départ : ne pas dire oui/non) </a:t>
            </a:r>
            <a:endParaRPr lang="fr-FR" sz="1200" b="0" i="0" u="none" strike="noStrike" kern="1200" baseline="0" dirty="0" smtClean="0">
              <a:solidFill>
                <a:schemeClr val="tx1"/>
              </a:solidFill>
              <a:latin typeface="+mn-lt"/>
              <a:ea typeface="+mn-ea"/>
              <a:cs typeface="+mn-cs"/>
            </a:endParaRPr>
          </a:p>
          <a:p>
            <a:r>
              <a:rPr lang="fr-FR" sz="1200" b="0" i="1" u="none" strike="noStrike" kern="1200" baseline="0" dirty="0" smtClean="0">
                <a:solidFill>
                  <a:schemeClr val="tx1"/>
                </a:solidFill>
                <a:latin typeface="+mn-lt"/>
                <a:ea typeface="+mn-ea"/>
                <a:cs typeface="+mn-cs"/>
              </a:rPr>
              <a:t>5. </a:t>
            </a:r>
            <a:r>
              <a:rPr lang="fr-FR" sz="1200" b="0" i="0" u="none" strike="noStrike" kern="1200" baseline="0" dirty="0" smtClean="0">
                <a:solidFill>
                  <a:schemeClr val="tx1"/>
                </a:solidFill>
                <a:latin typeface="+mn-lt"/>
                <a:ea typeface="+mn-ea"/>
                <a:cs typeface="+mn-cs"/>
              </a:rPr>
              <a:t>Que se passe-t-il dans ton cerveau lorsque tu oublies ton intention ? </a:t>
            </a:r>
            <a:r>
              <a:rPr lang="fr-FR" sz="1200" b="0" i="1" u="none" strike="noStrike" kern="1200" baseline="0" dirty="0" smtClean="0">
                <a:solidFill>
                  <a:schemeClr val="tx1"/>
                </a:solidFill>
                <a:latin typeface="+mn-lt"/>
                <a:ea typeface="+mn-ea"/>
                <a:cs typeface="+mn-cs"/>
              </a:rPr>
              <a:t>(Les neurones-chefs s'endorment).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6. L'homme a moins de neurones que la plupart des animaux. VRAI ou </a:t>
            </a:r>
            <a:r>
              <a:rPr lang="fr-FR" sz="1200" b="1" i="1" u="none" strike="noStrike" kern="1200" baseline="0" dirty="0" smtClean="0">
                <a:solidFill>
                  <a:schemeClr val="tx1"/>
                </a:solidFill>
                <a:latin typeface="+mn-lt"/>
                <a:ea typeface="+mn-ea"/>
                <a:cs typeface="+mn-cs"/>
              </a:rPr>
              <a:t>FAUX </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7. Il est facile de faire attention à plusieurs choses à la fois. VRAI ou </a:t>
            </a:r>
            <a:r>
              <a:rPr lang="fr-FR" sz="1200" b="1" i="1" u="none" strike="noStrike" kern="1200" baseline="0" dirty="0" smtClean="0">
                <a:solidFill>
                  <a:schemeClr val="tx1"/>
                </a:solidFill>
                <a:latin typeface="+mn-lt"/>
                <a:ea typeface="+mn-ea"/>
                <a:cs typeface="+mn-cs"/>
              </a:rPr>
              <a:t>FAUX </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8. Que se passe-t-il si plusieurs neurones-chefs, qui veulent faire des choses différentes, sont réveillés en même temps ? </a:t>
            </a:r>
            <a:r>
              <a:rPr lang="fr-FR" sz="1200" b="0" i="1" u="none" strike="noStrike" kern="1200" baseline="0" dirty="0" smtClean="0">
                <a:solidFill>
                  <a:schemeClr val="tx1"/>
                </a:solidFill>
                <a:latin typeface="+mn-lt"/>
                <a:ea typeface="+mn-ea"/>
                <a:cs typeface="+mn-cs"/>
              </a:rPr>
              <a:t>(Il y a un conflit dans les intentions).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9. Que peux-tu faire dans ce cas ? </a:t>
            </a:r>
            <a:r>
              <a:rPr lang="fr-FR" sz="1200" b="0" i="1" u="none" strike="noStrike" kern="1200" baseline="0" dirty="0" smtClean="0">
                <a:solidFill>
                  <a:schemeClr val="tx1"/>
                </a:solidFill>
                <a:latin typeface="+mn-lt"/>
                <a:ea typeface="+mn-ea"/>
                <a:cs typeface="+mn-cs"/>
              </a:rPr>
              <a:t>(Une chose après l'autre)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10. Donne deux exemples d’activités que tu peux facilement faire en même temps. </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19</a:t>
            </a:fld>
            <a:endParaRPr lang="fr-FR" dirty="0"/>
          </a:p>
        </p:txBody>
      </p:sp>
    </p:spTree>
    <p:extLst>
      <p:ext uri="{BB962C8B-B14F-4D97-AF65-F5344CB8AC3E}">
        <p14:creationId xmlns:p14="http://schemas.microsoft.com/office/powerpoint/2010/main" val="141934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ATTENDUS SEQUENCE 6</a:t>
            </a:r>
          </a:p>
          <a:p>
            <a:r>
              <a:rPr lang="fr-FR" sz="1200" b="0" i="0" u="none" strike="noStrike" kern="1200" baseline="0" dirty="0" smtClean="0">
                <a:solidFill>
                  <a:schemeClr val="tx1"/>
                </a:solidFill>
                <a:latin typeface="+mn-lt"/>
                <a:ea typeface="+mn-ea"/>
                <a:cs typeface="+mn-cs"/>
              </a:rPr>
              <a:t>Expliquer les rôles de Maximoi et de minimoi ; </a:t>
            </a:r>
          </a:p>
          <a:p>
            <a:r>
              <a:rPr lang="fr-FR" sz="1200" b="0" i="0" u="none" strike="noStrike" kern="1200" baseline="0" dirty="0" smtClean="0">
                <a:solidFill>
                  <a:schemeClr val="tx1"/>
                </a:solidFill>
                <a:latin typeface="+mn-lt"/>
                <a:ea typeface="+mn-ea"/>
                <a:cs typeface="+mn-cs"/>
              </a:rPr>
              <a:t>- Découper une tâche complexe en une suite de minimissions que les élèves « savent faire » ; </a:t>
            </a:r>
          </a:p>
          <a:p>
            <a:r>
              <a:rPr lang="fr-FR" sz="1200" b="0" i="0" u="none" strike="noStrike" kern="1200" baseline="0" dirty="0" smtClean="0">
                <a:solidFill>
                  <a:schemeClr val="tx1"/>
                </a:solidFill>
                <a:latin typeface="+mn-lt"/>
                <a:ea typeface="+mn-ea"/>
                <a:cs typeface="+mn-cs"/>
              </a:rPr>
              <a:t>- Utiliser une carte recto verso Maximoi/minimoi pour alterner ces deux rôles, savoir décrire et expliquer précisément ce qu’ils cherchent à faire, s’ils sont interrogés avec la face « minimoi » visible ; </a:t>
            </a:r>
          </a:p>
          <a:p>
            <a:r>
              <a:rPr lang="fr-FR" sz="1200" b="0" i="0" u="none" strike="noStrike" kern="1200" baseline="0" dirty="0" smtClean="0">
                <a:solidFill>
                  <a:schemeClr val="tx1"/>
                </a:solidFill>
                <a:latin typeface="+mn-lt"/>
                <a:ea typeface="+mn-ea"/>
                <a:cs typeface="+mn-cs"/>
              </a:rPr>
              <a:t>- Estimer correctement le temps qu’il pensent mettre pour réaliser la minimission qu’ils se sont fixée.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20</a:t>
            </a:fld>
            <a:endParaRPr lang="fr-FR" dirty="0"/>
          </a:p>
        </p:txBody>
      </p:sp>
    </p:spTree>
    <p:extLst>
      <p:ext uri="{BB962C8B-B14F-4D97-AF65-F5344CB8AC3E}">
        <p14:creationId xmlns:p14="http://schemas.microsoft.com/office/powerpoint/2010/main" val="423835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Maximoi et le découpage en minimissions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En fonction des besoins, demander aux élèves de jouer (éventuellement collectivement) le rôle de Maximoi pour faire la liste des petites missions précises à réaliser pour résoudre un problème, pour arriver à un objectif particulier, etc., en précisant si possible pour chacune le temps qu’elle prendra (« Au bout de la première mission de cinq minutes, toutes les chaises seront retournées sur les tables »). Cela peut concerner des activités de classe, mais pas seulement (ranger la classe, préparer des affaires). Le but est d’amener progressivement les élèves à prendre le réflexe de visualiser rapidement le « chemin », de petites poutres en petites poutres, qui les amènera vers l’objectif visé. Nul besoin d’ailleurs de réaliser vraiment les minimissions à chaque fois, il peut être intéressant de s’arrêter après la phase de découpage pour permettre aux élèves de multiplier ce type de décompositions. </a:t>
            </a:r>
          </a:p>
          <a:p>
            <a:r>
              <a:rPr lang="fr-FR" sz="1200" b="0" i="0" u="none" strike="noStrike" kern="1200" baseline="0" dirty="0" smtClean="0">
                <a:solidFill>
                  <a:schemeClr val="tx1"/>
                </a:solidFill>
                <a:latin typeface="+mn-lt"/>
                <a:ea typeface="+mn-ea"/>
                <a:cs typeface="+mn-cs"/>
              </a:rPr>
              <a:t>Pour mettre en place ce rituel, il est possible d’utiliser </a:t>
            </a:r>
            <a:r>
              <a:rPr lang="fr-FR" sz="1200" b="1" i="0" u="none" strike="noStrike" kern="1200" baseline="0" dirty="0" smtClean="0">
                <a:solidFill>
                  <a:schemeClr val="tx1"/>
                </a:solidFill>
                <a:latin typeface="+mn-lt"/>
                <a:ea typeface="+mn-ea"/>
                <a:cs typeface="+mn-cs"/>
              </a:rPr>
              <a:t>le SmmoP </a:t>
            </a:r>
            <a:r>
              <a:rPr lang="fr-FR" sz="1200" b="0" i="0" u="none" strike="noStrike" kern="1200" baseline="0" dirty="0" smtClean="0">
                <a:solidFill>
                  <a:schemeClr val="tx1"/>
                </a:solidFill>
                <a:latin typeface="+mn-lt"/>
                <a:ea typeface="+mn-ea"/>
                <a:cs typeface="+mn-cs"/>
              </a:rPr>
              <a:t>(cf. annexe 2) ainsi que le système de </a:t>
            </a:r>
            <a:r>
              <a:rPr lang="fr-FR" sz="1200" b="1" i="0" u="none" strike="noStrike" kern="1200" baseline="0" dirty="0" smtClean="0">
                <a:solidFill>
                  <a:schemeClr val="tx1"/>
                </a:solidFill>
                <a:latin typeface="+mn-lt"/>
                <a:ea typeface="+mn-ea"/>
                <a:cs typeface="+mn-cs"/>
              </a:rPr>
              <a:t>check-list </a:t>
            </a:r>
            <a:r>
              <a:rPr lang="fr-FR" sz="1200" b="0" i="0" u="none" strike="noStrike" kern="1200" baseline="0" dirty="0" smtClean="0">
                <a:solidFill>
                  <a:schemeClr val="tx1"/>
                </a:solidFill>
                <a:latin typeface="+mn-lt"/>
                <a:ea typeface="+mn-ea"/>
                <a:cs typeface="+mn-cs"/>
              </a:rPr>
              <a:t>(cf. annexe 3). </a:t>
            </a:r>
          </a:p>
          <a:p>
            <a:r>
              <a:rPr lang="fr-FR" sz="1200" b="1" i="1" u="none" strike="noStrike" kern="1200" baseline="0" dirty="0" smtClean="0">
                <a:solidFill>
                  <a:schemeClr val="tx1"/>
                </a:solidFill>
                <a:latin typeface="+mn-lt"/>
                <a:ea typeface="+mn-ea"/>
                <a:cs typeface="+mn-cs"/>
              </a:rPr>
              <a:t>Minimoi et la petite pause avant d'agir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Avant de réaliser une minimission, l’élève prend l’habitude de lâcher ce qu’il tient dans la main (si possible !) pour poser doucement son pouce au contact de son majeur (éventuellement avec chaque main, de manière à former deux petits cercles) le temps de visualiser précisément comment va se dérouler sa minimission (et « voir » ce qu’il va devoir faire). La position précise des doigts n’a évidemment pas d’importance, il s’agit simplement d’empêcher l’élève de se lancer tout de suite sans réfléchir dans l’action (dessiner, saisir, écrire…) sans prévoir vraiment où celle-ci va le mener. Cette petite gestuelle indique également à l’enseignant que l’élève se prépare à agir. </a:t>
            </a:r>
          </a:p>
          <a:p>
            <a:r>
              <a:rPr lang="fr-FR" sz="1200" b="1" i="1" u="none" strike="noStrike" kern="1200" baseline="0" dirty="0" smtClean="0">
                <a:solidFill>
                  <a:schemeClr val="tx1"/>
                </a:solidFill>
                <a:latin typeface="+mn-lt"/>
                <a:ea typeface="+mn-ea"/>
                <a:cs typeface="+mn-cs"/>
              </a:rPr>
              <a:t>Estimation de la durée des minimissions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Amener l’élève à systématiquement mesurer, de lui-même, le temps qu’il pense avoir besoin pour chaque minimission (à savoir lors de la réalisation d’un maximum d’exercices scolaires, au quotidien). Si l’heure est indiquée dans la classe d’une manière visible par tous, inciter les élèves à </a:t>
            </a:r>
            <a:r>
              <a:rPr lang="fr-FR" sz="1200" b="1" i="0" u="none" strike="noStrike" kern="1200" baseline="0" dirty="0" smtClean="0">
                <a:solidFill>
                  <a:schemeClr val="tx1"/>
                </a:solidFill>
                <a:latin typeface="+mn-lt"/>
                <a:ea typeface="+mn-ea"/>
                <a:cs typeface="+mn-cs"/>
              </a:rPr>
              <a:t>noter sur leur cahier, avant un exercice simple, le temps dont ils estiment avoir besoin </a:t>
            </a:r>
            <a:r>
              <a:rPr lang="fr-FR" sz="1200" b="0" i="0" u="none" strike="noStrike" kern="1200" baseline="0" dirty="0" smtClean="0">
                <a:solidFill>
                  <a:schemeClr val="tx1"/>
                </a:solidFill>
                <a:latin typeface="+mn-lt"/>
                <a:ea typeface="+mn-ea"/>
                <a:cs typeface="+mn-cs"/>
              </a:rPr>
              <a:t>pour le réaliser, en indiquant à côté de l’énoncé l’heure à laquelle ils débutent (’11:05 - 5 minutes’), puis à la fin l’heure à laquelle ils terminent (’11:12’). Échanger de temps en temps avec l’élève sur la différence entre leurs estimations et les durées réelles.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21</a:t>
            </a:fld>
            <a:endParaRPr lang="fr-FR" dirty="0"/>
          </a:p>
        </p:txBody>
      </p:sp>
    </p:spTree>
    <p:extLst>
      <p:ext uri="{BB962C8B-B14F-4D97-AF65-F5344CB8AC3E}">
        <p14:creationId xmlns:p14="http://schemas.microsoft.com/office/powerpoint/2010/main" val="403647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a:t>
            </a:fld>
            <a:endParaRPr lang="fr-FR" dirty="0"/>
          </a:p>
        </p:txBody>
      </p:sp>
    </p:spTree>
    <p:extLst>
      <p:ext uri="{BB962C8B-B14F-4D97-AF65-F5344CB8AC3E}">
        <p14:creationId xmlns:p14="http://schemas.microsoft.com/office/powerpoint/2010/main" val="48545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Quizz séquence 6</a:t>
            </a:r>
          </a:p>
          <a:p>
            <a:r>
              <a:rPr lang="fr-FR" sz="1200" b="0" i="0" u="none" strike="noStrike" kern="1200" baseline="0" dirty="0" smtClean="0">
                <a:solidFill>
                  <a:schemeClr val="tx1"/>
                </a:solidFill>
                <a:latin typeface="+mn-lt"/>
                <a:ea typeface="+mn-ea"/>
                <a:cs typeface="+mn-cs"/>
              </a:rPr>
              <a:t>Quels sont les rôles de Maximoi et de Minimoi ? </a:t>
            </a:r>
            <a:r>
              <a:rPr lang="fr-FR" sz="1200" b="0" i="1" u="none" strike="noStrike" kern="1200" baseline="0" dirty="0" smtClean="0">
                <a:solidFill>
                  <a:schemeClr val="tx1"/>
                </a:solidFill>
                <a:latin typeface="+mn-lt"/>
                <a:ea typeface="+mn-ea"/>
                <a:cs typeface="+mn-cs"/>
              </a:rPr>
              <a:t>(Maximoi découpe les tâches en minimissions et minimoi les exécute les unes après les autres).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Comment font Maximoi et Minimoi pour réaliser une tâche longue et compliquée ? </a:t>
            </a:r>
            <a:r>
              <a:rPr lang="fr-FR" sz="1200" b="0" i="1" u="none" strike="noStrike" kern="1200" baseline="0" dirty="0" smtClean="0">
                <a:solidFill>
                  <a:schemeClr val="tx1"/>
                </a:solidFill>
                <a:latin typeface="+mn-lt"/>
                <a:ea typeface="+mn-ea"/>
                <a:cs typeface="+mn-cs"/>
              </a:rPr>
              <a:t>(En découpant en minimissions courtes, claires et précises).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3. Donne un exemple d’activité que tu fais au quotidien (en une phrase). Avec l’aide de Maximoi et Minimoi comment ferais-tu pour organiser cette activité (tu peux utiliser plusieurs Minimoi) ? </a:t>
            </a:r>
          </a:p>
          <a:p>
            <a:r>
              <a:rPr lang="fr-FR" sz="1200" b="0" i="0" u="none" strike="noStrike" kern="1200" baseline="0" dirty="0" smtClean="0">
                <a:solidFill>
                  <a:schemeClr val="tx1"/>
                </a:solidFill>
                <a:latin typeface="+mn-lt"/>
                <a:ea typeface="+mn-ea"/>
                <a:cs typeface="+mn-cs"/>
              </a:rPr>
              <a:t>4. Minimoi doit toujours réaliser la tâche demandée le plus rapidement possible ? VRAI ou </a:t>
            </a:r>
            <a:r>
              <a:rPr lang="fr-FR" sz="1200" b="1" i="1" u="none" strike="noStrike" kern="1200" baseline="0" dirty="0" smtClean="0">
                <a:solidFill>
                  <a:schemeClr val="tx1"/>
                </a:solidFill>
                <a:latin typeface="+mn-lt"/>
                <a:ea typeface="+mn-ea"/>
                <a:cs typeface="+mn-cs"/>
              </a:rPr>
              <a:t>FAUX</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C’est ton anniversaire et tu veux organiser une fête chez toi. Dans cette situation, explique comment tu peux t’organiser avec l’aide de Maximoi et des minimoi. </a:t>
            </a:r>
          </a:p>
          <a:p>
            <a:r>
              <a:rPr lang="fr-FR" sz="1200" b="0" i="0" u="none" strike="noStrike" kern="1200" baseline="0" dirty="0" smtClean="0">
                <a:solidFill>
                  <a:schemeClr val="tx1"/>
                </a:solidFill>
                <a:latin typeface="+mn-lt"/>
                <a:ea typeface="+mn-ea"/>
                <a:cs typeface="+mn-cs"/>
              </a:rPr>
              <a:t>6. Minimoi doit enchaîner toutes ses missions sans prendre de pauses ? VRAI ou </a:t>
            </a:r>
            <a:r>
              <a:rPr lang="fr-FR" sz="1200" b="1" i="1" u="none" strike="noStrike" kern="1200" baseline="0" dirty="0" smtClean="0">
                <a:solidFill>
                  <a:schemeClr val="tx1"/>
                </a:solidFill>
                <a:latin typeface="+mn-lt"/>
                <a:ea typeface="+mn-ea"/>
                <a:cs typeface="+mn-cs"/>
              </a:rPr>
              <a:t>FAUX</a:t>
            </a:r>
            <a:r>
              <a:rPr lang="fr-FR" sz="1200" b="0" i="1" u="none" strike="noStrike" kern="1200" baseline="0" dirty="0" smtClean="0">
                <a:solidFill>
                  <a:schemeClr val="tx1"/>
                </a:solidFill>
                <a:latin typeface="+mn-lt"/>
                <a:ea typeface="+mn-ea"/>
                <a:cs typeface="+mn-cs"/>
              </a:rPr>
              <a: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7. L’action de chaque minimoi a un impact direct sur l’action des minimoi à venir.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a:t>
            </a:r>
          </a:p>
          <a:p>
            <a:r>
              <a:rPr lang="fr-FR" sz="1200" b="0" i="0" u="none" strike="noStrike" kern="1200" baseline="0" dirty="0" smtClean="0">
                <a:solidFill>
                  <a:schemeClr val="tx1"/>
                </a:solidFill>
                <a:latin typeface="+mn-lt"/>
                <a:ea typeface="+mn-ea"/>
                <a:cs typeface="+mn-cs"/>
              </a:rPr>
              <a:t>8. À quoi servent les ciseaux et le sablier de Maximoi ? </a:t>
            </a:r>
          </a:p>
          <a:p>
            <a:r>
              <a:rPr lang="fr-FR" sz="1200" b="0" i="0" u="none" strike="noStrike" kern="1200" baseline="0" dirty="0" smtClean="0">
                <a:solidFill>
                  <a:schemeClr val="tx1"/>
                </a:solidFill>
                <a:latin typeface="+mn-lt"/>
                <a:ea typeface="+mn-ea"/>
                <a:cs typeface="+mn-cs"/>
              </a:rPr>
              <a:t>9. Que veut dire « une mission </a:t>
            </a:r>
            <a:r>
              <a:rPr lang="fr-FR" sz="1200" b="1" i="0" u="none" strike="noStrike" kern="1200" baseline="0" dirty="0" smtClean="0">
                <a:solidFill>
                  <a:schemeClr val="tx1"/>
                </a:solidFill>
                <a:latin typeface="+mn-lt"/>
                <a:ea typeface="+mn-ea"/>
                <a:cs typeface="+mn-cs"/>
              </a:rPr>
              <a:t>CCC </a:t>
            </a:r>
            <a:r>
              <a:rPr lang="fr-FR" sz="1200" b="0" i="0" u="none" strike="noStrike" kern="1200" baseline="0" dirty="0" smtClean="0">
                <a:solidFill>
                  <a:schemeClr val="tx1"/>
                </a:solidFill>
                <a:latin typeface="+mn-lt"/>
                <a:ea typeface="+mn-ea"/>
                <a:cs typeface="+mn-cs"/>
              </a:rPr>
              <a:t>» : </a:t>
            </a:r>
          </a:p>
          <a:p>
            <a:r>
              <a:rPr lang="fr-FR" sz="1200" b="0" i="0" u="none" strike="noStrike" kern="1200" baseline="0" dirty="0" smtClean="0">
                <a:solidFill>
                  <a:schemeClr val="tx1"/>
                </a:solidFill>
                <a:latin typeface="+mn-lt"/>
                <a:ea typeface="+mn-ea"/>
                <a:cs typeface="+mn-cs"/>
              </a:rPr>
              <a:t>a) Courageuse, courte et correcte </a:t>
            </a:r>
          </a:p>
          <a:p>
            <a:r>
              <a:rPr lang="fr-FR" sz="1200" b="1" i="1" u="none" strike="noStrike" kern="1200" baseline="0" dirty="0" smtClean="0">
                <a:solidFill>
                  <a:schemeClr val="tx1"/>
                </a:solidFill>
                <a:latin typeface="+mn-lt"/>
                <a:ea typeface="+mn-ea"/>
                <a:cs typeface="+mn-cs"/>
              </a:rPr>
              <a:t>b) Courte, claire et concrète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 Certaine, cohérente et courante </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22</a:t>
            </a:fld>
            <a:endParaRPr lang="fr-FR" dirty="0"/>
          </a:p>
        </p:txBody>
      </p:sp>
    </p:spTree>
    <p:extLst>
      <p:ext uri="{BB962C8B-B14F-4D97-AF65-F5344CB8AC3E}">
        <p14:creationId xmlns:p14="http://schemas.microsoft.com/office/powerpoint/2010/main" val="1655763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ATTENDUS SEQUENCE 7</a:t>
            </a:r>
          </a:p>
          <a:p>
            <a:r>
              <a:rPr lang="fr-FR" sz="1200" b="0" i="0" u="none" strike="noStrike" kern="1200" baseline="0" dirty="0" smtClean="0">
                <a:solidFill>
                  <a:schemeClr val="tx1"/>
                </a:solidFill>
                <a:latin typeface="+mn-lt"/>
                <a:ea typeface="+mn-ea"/>
                <a:cs typeface="+mn-cs"/>
              </a:rPr>
              <a:t>- Expliquer en quoi les déplacements du regard rappellent ceux d’une l’</a:t>
            </a:r>
            <a:r>
              <a:rPr lang="fr-FR" sz="1200" b="1" i="0" u="none" strike="noStrike" kern="1200" baseline="0" dirty="0" smtClean="0">
                <a:solidFill>
                  <a:schemeClr val="tx1"/>
                </a:solidFill>
                <a:latin typeface="+mn-lt"/>
                <a:ea typeface="+mn-ea"/>
                <a:cs typeface="+mn-cs"/>
              </a:rPr>
              <a:t>abeille </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 Décrire, quand ils se sont laissés distraire par un élément extérieur, ce que vient de faire leur </a:t>
            </a:r>
            <a:r>
              <a:rPr lang="fr-FR" sz="1200" b="1" i="0" u="none" strike="noStrike" kern="1200" baseline="0" dirty="0" smtClean="0">
                <a:solidFill>
                  <a:schemeClr val="tx1"/>
                </a:solidFill>
                <a:latin typeface="+mn-lt"/>
                <a:ea typeface="+mn-ea"/>
                <a:cs typeface="+mn-cs"/>
              </a:rPr>
              <a:t>Regard / Abeille </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Nommer et expliquer les forces </a:t>
            </a:r>
            <a:r>
              <a:rPr lang="fr-FR" sz="1200" b="0" i="0" u="none" strike="noStrike" kern="1200" baseline="0" dirty="0" smtClean="0">
                <a:solidFill>
                  <a:schemeClr val="tx1"/>
                </a:solidFill>
                <a:latin typeface="+mn-lt"/>
                <a:ea typeface="+mn-ea"/>
                <a:cs typeface="+mn-cs"/>
              </a:rPr>
              <a:t>qui ont entraîné ce déplacement de leur regard/abeille en évoquant leurs </a:t>
            </a:r>
            <a:r>
              <a:rPr lang="fr-FR" sz="1200" b="1" i="0" u="none" strike="noStrike" kern="1200" baseline="0" dirty="0" smtClean="0">
                <a:solidFill>
                  <a:schemeClr val="tx1"/>
                </a:solidFill>
                <a:latin typeface="+mn-lt"/>
                <a:ea typeface="+mn-ea"/>
                <a:cs typeface="+mn-cs"/>
              </a:rPr>
              <a:t>habitudes </a:t>
            </a:r>
            <a:r>
              <a:rPr lang="fr-FR" sz="1200" b="0" i="0" u="none" strike="noStrike" kern="1200" baseline="0" dirty="0" smtClean="0">
                <a:solidFill>
                  <a:schemeClr val="tx1"/>
                </a:solidFill>
                <a:latin typeface="+mn-lt"/>
                <a:ea typeface="+mn-ea"/>
                <a:cs typeface="+mn-cs"/>
              </a:rPr>
              <a:t>(Mode Marionnette) et les </a:t>
            </a:r>
            <a:r>
              <a:rPr lang="fr-FR" sz="1200" b="1" i="0" u="none" strike="noStrike" kern="1200" baseline="0" dirty="0" smtClean="0">
                <a:solidFill>
                  <a:schemeClr val="tx1"/>
                </a:solidFill>
                <a:latin typeface="+mn-lt"/>
                <a:ea typeface="+mn-ea"/>
                <a:cs typeface="+mn-cs"/>
              </a:rPr>
              <a:t>neurones aimants </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 Remarquer, à partir de leur </a:t>
            </a:r>
            <a:r>
              <a:rPr lang="fr-FR" sz="1200" b="1" i="0" u="none" strike="noStrike" kern="1200" baseline="0" dirty="0" smtClean="0">
                <a:solidFill>
                  <a:schemeClr val="tx1"/>
                </a:solidFill>
                <a:latin typeface="+mn-lt"/>
                <a:ea typeface="+mn-ea"/>
                <a:cs typeface="+mn-cs"/>
              </a:rPr>
              <a:t>Regard/Abeille</a:t>
            </a:r>
            <a:r>
              <a:rPr lang="fr-FR" sz="1200" b="0" i="0" u="none" strike="noStrike" kern="1200" baseline="0" dirty="0" smtClean="0">
                <a:solidFill>
                  <a:schemeClr val="tx1"/>
                </a:solidFill>
                <a:latin typeface="+mn-lt"/>
                <a:ea typeface="+mn-ea"/>
                <a:cs typeface="+mn-cs"/>
              </a:rPr>
              <a:t>, de leur </a:t>
            </a:r>
            <a:r>
              <a:rPr lang="fr-FR" sz="1200" b="1" i="0" u="none" strike="noStrike" kern="1200" baseline="0" dirty="0" smtClean="0">
                <a:solidFill>
                  <a:schemeClr val="tx1"/>
                </a:solidFill>
                <a:latin typeface="+mn-lt"/>
                <a:ea typeface="+mn-ea"/>
                <a:cs typeface="+mn-cs"/>
              </a:rPr>
              <a:t>Attention </a:t>
            </a:r>
            <a:r>
              <a:rPr lang="fr-FR" sz="1200" b="0" i="0" u="none" strike="noStrike" kern="1200" baseline="0" dirty="0" smtClean="0">
                <a:solidFill>
                  <a:schemeClr val="tx1"/>
                </a:solidFill>
                <a:latin typeface="+mn-lt"/>
                <a:ea typeface="+mn-ea"/>
                <a:cs typeface="+mn-cs"/>
              </a:rPr>
              <a:t>et de leur </a:t>
            </a:r>
            <a:r>
              <a:rPr lang="fr-FR" sz="1200" b="1" i="0" u="none" strike="noStrike" kern="1200" baseline="0" dirty="0" smtClean="0">
                <a:solidFill>
                  <a:schemeClr val="tx1"/>
                </a:solidFill>
                <a:latin typeface="+mn-lt"/>
                <a:ea typeface="+mn-ea"/>
                <a:cs typeface="+mn-cs"/>
              </a:rPr>
              <a:t>Posture</a:t>
            </a:r>
            <a:r>
              <a:rPr lang="fr-FR" sz="1200" b="0" i="0" u="none" strike="noStrike" kern="1200" baseline="0" dirty="0" smtClean="0">
                <a:solidFill>
                  <a:schemeClr val="tx1"/>
                </a:solidFill>
                <a:latin typeface="+mn-lt"/>
                <a:ea typeface="+mn-ea"/>
                <a:cs typeface="+mn-cs"/>
              </a:rPr>
              <a:t>, qu’ils sont en train de se laisser distraire ; </a:t>
            </a:r>
          </a:p>
          <a:p>
            <a:r>
              <a:rPr lang="fr-FR" sz="1200" b="0" i="0" u="none" strike="noStrike" kern="1200" baseline="0" dirty="0" smtClean="0">
                <a:solidFill>
                  <a:schemeClr val="tx1"/>
                </a:solidFill>
                <a:latin typeface="+mn-lt"/>
                <a:ea typeface="+mn-ea"/>
                <a:cs typeface="+mn-cs"/>
              </a:rPr>
              <a:t>- Réagir en ramenant tranquillement Regard/Abeille, Attention et Posture à une remarque de l’enseignant de type « </a:t>
            </a:r>
            <a:r>
              <a:rPr lang="fr-FR" sz="1200" b="1" i="0" u="none" strike="noStrike" kern="1200" baseline="0" dirty="0" smtClean="0">
                <a:solidFill>
                  <a:schemeClr val="tx1"/>
                </a:solidFill>
                <a:latin typeface="+mn-lt"/>
                <a:ea typeface="+mn-ea"/>
                <a:cs typeface="+mn-cs"/>
              </a:rPr>
              <a:t>RAP </a:t>
            </a:r>
            <a:r>
              <a:rPr lang="fr-FR" sz="1200" b="0" i="0" u="none" strike="noStrike" kern="1200" baseline="0" dirty="0" smtClean="0">
                <a:solidFill>
                  <a:schemeClr val="tx1"/>
                </a:solidFill>
                <a:latin typeface="+mn-lt"/>
                <a:ea typeface="+mn-ea"/>
                <a:cs typeface="+mn-cs"/>
              </a:rPr>
              <a:t>! » ou « Que fait ton abeille ? » ; </a:t>
            </a:r>
          </a:p>
          <a:p>
            <a:r>
              <a:rPr lang="fr-FR" sz="1200" b="0" i="0" u="none" strike="noStrike" kern="1200" baseline="0" dirty="0" smtClean="0">
                <a:solidFill>
                  <a:schemeClr val="tx1"/>
                </a:solidFill>
                <a:latin typeface="+mn-lt"/>
                <a:ea typeface="+mn-ea"/>
                <a:cs typeface="+mn-cs"/>
              </a:rPr>
              <a:t>- Réagir </a:t>
            </a:r>
            <a:r>
              <a:rPr lang="fr-FR" sz="1200" b="1" i="0" u="none" strike="noStrike" kern="1200" baseline="0" dirty="0" smtClean="0">
                <a:solidFill>
                  <a:schemeClr val="tx1"/>
                </a:solidFill>
                <a:latin typeface="+mn-lt"/>
                <a:ea typeface="+mn-ea"/>
                <a:cs typeface="+mn-cs"/>
              </a:rPr>
              <a:t>de manière autonome </a:t>
            </a:r>
            <a:r>
              <a:rPr lang="fr-FR" sz="1200" b="0" i="0" u="none" strike="noStrike" kern="1200" baseline="0" dirty="0" smtClean="0">
                <a:solidFill>
                  <a:schemeClr val="tx1"/>
                </a:solidFill>
                <a:latin typeface="+mn-lt"/>
                <a:ea typeface="+mn-ea"/>
                <a:cs typeface="+mn-cs"/>
              </a:rPr>
              <a:t>à une distraction en ramenant tranquillement Regard/Abeille, Attention et Posture.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23</a:t>
            </a:fld>
            <a:endParaRPr lang="fr-FR" dirty="0"/>
          </a:p>
        </p:txBody>
      </p:sp>
    </p:spTree>
    <p:extLst>
      <p:ext uri="{BB962C8B-B14F-4D97-AF65-F5344CB8AC3E}">
        <p14:creationId xmlns:p14="http://schemas.microsoft.com/office/powerpoint/2010/main" val="191130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Poser son abeille / regard</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En début de classe ou au fil de la classe. Le rituel consiste ici à dessiner trois petits cercles concentriques au tableau, comme une cible, et à demander aux élèves d’y maintenir leur regard - leur « abeille » - pendant une minute (ne pas hésiter à adapter la durée, éventuellement plus longue au fil de l'année). Rappeler aux élèves que leur abeille va avoir tendance à s’envoler sous l’action des systèmes qui distraient l’attention (automatismes et neurones aimants) et qu’ils doivent simplement remarquer ces forces, en laissant leurs neurones-chefs y résister doucement comme un funambule sur un fil. </a:t>
            </a:r>
          </a:p>
          <a:p>
            <a:r>
              <a:rPr lang="fr-FR" sz="1200" b="0" i="0" u="none" strike="noStrike" kern="1200" baseline="0" dirty="0" smtClean="0">
                <a:solidFill>
                  <a:schemeClr val="tx1"/>
                </a:solidFill>
                <a:latin typeface="+mn-lt"/>
                <a:ea typeface="+mn-ea"/>
                <a:cs typeface="+mn-cs"/>
              </a:rPr>
              <a:t>On pourra poser comme consigne supplémentaire de lever la main dès que le regard quitte les cercles et le jeu sera alors d’être le dernier à lever la main … en systématisant cet exercice de contrôle doux du regard, l’objectif est de pouvoir faire appel de plus en plus souvent à cette capacité pour ramener le regard et l’attention des élèves sur ce qui a été montré pendant le cours (texte ou image au tableau ou sur le cahier …). </a:t>
            </a:r>
          </a:p>
          <a:p>
            <a:r>
              <a:rPr lang="fr-FR" sz="1200" b="1" i="1" u="none" strike="noStrike" kern="1200" baseline="0" dirty="0" smtClean="0">
                <a:solidFill>
                  <a:schemeClr val="tx1"/>
                </a:solidFill>
                <a:latin typeface="+mn-lt"/>
                <a:ea typeface="+mn-ea"/>
                <a:cs typeface="+mn-cs"/>
              </a:rPr>
              <a:t>RAP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Quand l’action des neurones aimants ou du mode marionnette se fait sentir chez un élève, lui demander d’indiquer quelles lettres du mot RAP ont permis de savoir qu’il était tombé de la poutre. Lui demander s’il s’est rendu compte qu’il était en train de tomber et s’il a vraiment choisi de le faire. Le but est évidemment de rendre les élèves de plus en plus sensibles aux signes précurseurs de la distraction par des éléments externes. Ce rituel se combine bien avec celui de l’abeille (« Où est partie ton abeille ? Pourquoi faire ? ») et celui de la marionnette et des neurones aimants.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24</a:t>
            </a:fld>
            <a:endParaRPr lang="fr-FR" dirty="0"/>
          </a:p>
        </p:txBody>
      </p:sp>
    </p:spTree>
    <p:extLst>
      <p:ext uri="{BB962C8B-B14F-4D97-AF65-F5344CB8AC3E}">
        <p14:creationId xmlns:p14="http://schemas.microsoft.com/office/powerpoint/2010/main" val="175281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Quizz séquence 7</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Pourquoi peux-tu comparer ton regard à une abeille ? </a:t>
            </a:r>
            <a:r>
              <a:rPr lang="fr-FR" sz="1200" b="0" i="1" u="none" strike="noStrike" kern="1200" baseline="0" dirty="0" smtClean="0">
                <a:solidFill>
                  <a:schemeClr val="tx1"/>
                </a:solidFill>
                <a:latin typeface="+mn-lt"/>
                <a:ea typeface="+mn-ea"/>
                <a:cs typeface="+mn-cs"/>
              </a:rPr>
              <a:t>(Il bouge comme une abeille qui butine).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Comment fais-tu pour « tenir ton abeille en laisse » ? </a:t>
            </a:r>
            <a:r>
              <a:rPr lang="fr-FR" sz="1200" b="0" i="1" u="none" strike="noStrike" kern="1200" baseline="0" dirty="0" smtClean="0">
                <a:solidFill>
                  <a:schemeClr val="tx1"/>
                </a:solidFill>
                <a:latin typeface="+mn-lt"/>
                <a:ea typeface="+mn-ea"/>
                <a:cs typeface="+mn-cs"/>
              </a:rPr>
              <a:t>(J’analyse les mouvements de mon regard et je le recentre sur l’objet de mon attention).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3. Qu’est-ce qui distrait souvent ton abeille ? </a:t>
            </a:r>
            <a:r>
              <a:rPr lang="fr-FR" sz="1200" b="0" i="1" u="none" strike="noStrike" kern="1200" baseline="0" dirty="0" smtClean="0">
                <a:solidFill>
                  <a:schemeClr val="tx1"/>
                </a:solidFill>
                <a:latin typeface="+mn-lt"/>
                <a:ea typeface="+mn-ea"/>
                <a:cs typeface="+mn-cs"/>
              </a:rPr>
              <a:t>(Habitudes, choses plaisantes ou nouvelles).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4. Relie les A de couleur à la bonne longueur de laisse pour l’abeille : </a:t>
            </a:r>
          </a:p>
          <a:p>
            <a:r>
              <a:rPr lang="fr-FR" sz="1200" b="1" i="0" u="none" strike="noStrike" kern="1200" baseline="0" dirty="0" smtClean="0">
                <a:solidFill>
                  <a:schemeClr val="tx1"/>
                </a:solidFill>
                <a:latin typeface="+mn-lt"/>
                <a:ea typeface="+mn-ea"/>
                <a:cs typeface="+mn-cs"/>
              </a:rPr>
              <a:t>À </a:t>
            </a:r>
            <a:r>
              <a:rPr lang="fr-FR" sz="1200" b="0" i="0" u="none" strike="noStrike" kern="1200" baseline="0" dirty="0" smtClean="0">
                <a:solidFill>
                  <a:schemeClr val="tx1"/>
                </a:solidFill>
                <a:latin typeface="+mn-lt"/>
                <a:ea typeface="+mn-ea"/>
                <a:cs typeface="+mn-cs"/>
              </a:rPr>
              <a:t>(rouge)   ------- </a:t>
            </a:r>
          </a:p>
          <a:p>
            <a:r>
              <a:rPr lang="fr-FR" sz="1200" b="1" i="0" u="none" strike="noStrike" kern="1200" baseline="0" dirty="0" smtClean="0">
                <a:solidFill>
                  <a:schemeClr val="tx1"/>
                </a:solidFill>
                <a:latin typeface="+mn-lt"/>
                <a:ea typeface="+mn-ea"/>
                <a:cs typeface="+mn-cs"/>
              </a:rPr>
              <a:t>À </a:t>
            </a:r>
            <a:r>
              <a:rPr lang="fr-FR" sz="1200" b="0" i="0" u="none" strike="noStrike" kern="1200" baseline="0" dirty="0" smtClean="0">
                <a:solidFill>
                  <a:schemeClr val="tx1"/>
                </a:solidFill>
                <a:latin typeface="+mn-lt"/>
                <a:ea typeface="+mn-ea"/>
                <a:cs typeface="+mn-cs"/>
              </a:rPr>
              <a:t>(orange)   --- </a:t>
            </a:r>
          </a:p>
          <a:p>
            <a:r>
              <a:rPr lang="fr-FR" sz="1200" b="1" i="0" u="none" strike="noStrike" kern="1200" baseline="0" dirty="0" smtClean="0">
                <a:solidFill>
                  <a:schemeClr val="tx1"/>
                </a:solidFill>
                <a:latin typeface="+mn-lt"/>
                <a:ea typeface="+mn-ea"/>
                <a:cs typeface="+mn-cs"/>
              </a:rPr>
              <a:t>À </a:t>
            </a:r>
            <a:r>
              <a:rPr lang="fr-FR" sz="1200" b="0" i="0" u="none" strike="noStrike" kern="1200" baseline="0" dirty="0" smtClean="0">
                <a:solidFill>
                  <a:schemeClr val="tx1"/>
                </a:solidFill>
                <a:latin typeface="+mn-lt"/>
                <a:ea typeface="+mn-ea"/>
                <a:cs typeface="+mn-cs"/>
              </a:rPr>
              <a:t>(vert)   --------------- </a:t>
            </a:r>
          </a:p>
          <a:p>
            <a:r>
              <a:rPr lang="fr-FR" sz="1200" b="0" i="0" u="none" strike="noStrike" kern="1200" baseline="0" dirty="0" smtClean="0">
                <a:solidFill>
                  <a:schemeClr val="tx1"/>
                </a:solidFill>
                <a:latin typeface="+mn-lt"/>
                <a:ea typeface="+mn-ea"/>
                <a:cs typeface="+mn-cs"/>
              </a:rPr>
              <a:t>5. Donner trois exemples de signes qui montrent que quelqu’un n’est pas attentif. </a:t>
            </a:r>
            <a:r>
              <a:rPr lang="fr-FR" sz="1200" b="0" i="1" u="none" strike="noStrike" kern="1200" baseline="0" dirty="0" smtClean="0">
                <a:solidFill>
                  <a:schemeClr val="tx1"/>
                </a:solidFill>
                <a:latin typeface="+mn-lt"/>
                <a:ea typeface="+mn-ea"/>
                <a:cs typeface="+mn-cs"/>
              </a:rPr>
              <a:t>(RAP).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6. Ton attention peut se déplacer sans que ton regard bouge.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 </a:t>
            </a:r>
          </a:p>
          <a:p>
            <a:r>
              <a:rPr lang="fr-FR" sz="1200" b="0" i="0" u="none" strike="noStrike" kern="1200" baseline="0" dirty="0" smtClean="0">
                <a:solidFill>
                  <a:schemeClr val="tx1"/>
                </a:solidFill>
                <a:latin typeface="+mn-lt"/>
                <a:ea typeface="+mn-ea"/>
                <a:cs typeface="+mn-cs"/>
              </a:rPr>
              <a:t>7. Que signifie « R.A.P. » ? a. Regard, Alarme, Performance </a:t>
            </a:r>
          </a:p>
          <a:p>
            <a:r>
              <a:rPr lang="fr-FR" sz="1200" b="0" i="1" u="none" strike="noStrike" kern="1200" baseline="0" dirty="0" smtClean="0">
                <a:solidFill>
                  <a:schemeClr val="tx1"/>
                </a:solidFill>
                <a:latin typeface="+mn-lt"/>
                <a:ea typeface="+mn-ea"/>
                <a:cs typeface="+mn-cs"/>
              </a:rPr>
              <a:t>b. Regard, Attention, Posture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 RAP, c’est juste un style de musique </a:t>
            </a:r>
          </a:p>
          <a:p>
            <a:r>
              <a:rPr lang="fr-FR" sz="1200" b="0" i="0" u="none" strike="noStrike" kern="1200" baseline="0" dirty="0" smtClean="0">
                <a:solidFill>
                  <a:schemeClr val="tx1"/>
                </a:solidFill>
                <a:latin typeface="+mn-lt"/>
                <a:ea typeface="+mn-ea"/>
                <a:cs typeface="+mn-cs"/>
              </a:rPr>
              <a:t>8. Tu dois monter sur une poutre pour un numéro de cirque devant un public très bruyant, comment fais-tu pour rester en équilibre et ne pas tomber ? </a:t>
            </a:r>
          </a:p>
          <a:p>
            <a:r>
              <a:rPr lang="fr-FR" sz="1200" b="1" i="0" u="none" strike="noStrike" kern="1200" baseline="0" dirty="0" smtClean="0">
                <a:solidFill>
                  <a:schemeClr val="tx1"/>
                </a:solidFill>
                <a:latin typeface="+mn-lt"/>
                <a:ea typeface="+mn-ea"/>
                <a:cs typeface="+mn-cs"/>
              </a:rPr>
              <a:t>9. À faire à la maison, après la classe : chaque élève choisit une activité de cette séquence et essaie de la refaire chez lui, auprès de ses parents ou bien de ses frères et sœurs. </a:t>
            </a:r>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25</a:t>
            </a:fld>
            <a:endParaRPr lang="fr-FR" dirty="0"/>
          </a:p>
        </p:txBody>
      </p:sp>
    </p:spTree>
    <p:extLst>
      <p:ext uri="{BB962C8B-B14F-4D97-AF65-F5344CB8AC3E}">
        <p14:creationId xmlns:p14="http://schemas.microsoft.com/office/powerpoint/2010/main" val="1122624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ATTENDUS SEQUENCE 8</a:t>
            </a:r>
          </a:p>
          <a:p>
            <a:r>
              <a:rPr lang="fr-FR" sz="1200" b="0" i="0" u="none" strike="noStrike" kern="1200" baseline="0" dirty="0" smtClean="0">
                <a:solidFill>
                  <a:schemeClr val="tx1"/>
                </a:solidFill>
                <a:latin typeface="+mn-lt"/>
                <a:ea typeface="+mn-ea"/>
                <a:cs typeface="+mn-cs"/>
              </a:rPr>
              <a:t>- Expliquer précisément ce qu’est la </a:t>
            </a:r>
            <a:r>
              <a:rPr lang="fr-FR" sz="1200" b="1" i="0" u="none" strike="noStrike" kern="1200" baseline="0" dirty="0" smtClean="0">
                <a:solidFill>
                  <a:schemeClr val="tx1"/>
                </a:solidFill>
                <a:latin typeface="+mn-lt"/>
                <a:ea typeface="+mn-ea"/>
                <a:cs typeface="+mn-cs"/>
              </a:rPr>
              <a:t>petite voix </a:t>
            </a:r>
            <a:r>
              <a:rPr lang="fr-FR" sz="1200" b="0" i="0" u="none" strike="noStrike" kern="1200" baseline="0" dirty="0" smtClean="0">
                <a:solidFill>
                  <a:schemeClr val="tx1"/>
                </a:solidFill>
                <a:latin typeface="+mn-lt"/>
                <a:ea typeface="+mn-ea"/>
                <a:cs typeface="+mn-cs"/>
              </a:rPr>
              <a:t>et remarquer quand ils se « parlent » dans leur tête ; </a:t>
            </a:r>
          </a:p>
          <a:p>
            <a:r>
              <a:rPr lang="fr-FR" sz="1200" b="0" i="0" u="none" strike="noStrike" kern="1200" baseline="0" dirty="0" smtClean="0">
                <a:solidFill>
                  <a:schemeClr val="tx1"/>
                </a:solidFill>
                <a:latin typeface="+mn-lt"/>
                <a:ea typeface="+mn-ea"/>
                <a:cs typeface="+mn-cs"/>
              </a:rPr>
              <a:t>- Expliquer précisément ce qu’est une </a:t>
            </a:r>
            <a:r>
              <a:rPr lang="fr-FR" sz="1200" b="1" i="0" u="none" strike="noStrike" kern="1200" baseline="0" dirty="0" smtClean="0">
                <a:solidFill>
                  <a:schemeClr val="tx1"/>
                </a:solidFill>
                <a:latin typeface="+mn-lt"/>
                <a:ea typeface="+mn-ea"/>
                <a:cs typeface="+mn-cs"/>
              </a:rPr>
              <a:t>image mentale </a:t>
            </a:r>
            <a:r>
              <a:rPr lang="fr-FR" sz="1200" b="0" i="0" u="none" strike="noStrike" kern="1200" baseline="0" dirty="0" smtClean="0">
                <a:solidFill>
                  <a:schemeClr val="tx1"/>
                </a:solidFill>
                <a:latin typeface="+mn-lt"/>
                <a:ea typeface="+mn-ea"/>
                <a:cs typeface="+mn-cs"/>
              </a:rPr>
              <a:t>et remarquer quand ils en « voient » une dans leur tête ; </a:t>
            </a:r>
          </a:p>
          <a:p>
            <a:r>
              <a:rPr lang="fr-FR" sz="1200" b="0" i="0" u="none" strike="noStrike" kern="1200" baseline="0" dirty="0" smtClean="0">
                <a:solidFill>
                  <a:schemeClr val="tx1"/>
                </a:solidFill>
                <a:latin typeface="+mn-lt"/>
                <a:ea typeface="+mn-ea"/>
                <a:cs typeface="+mn-cs"/>
              </a:rPr>
              <a:t>- Décrire ce qu’est une </a:t>
            </a:r>
            <a:r>
              <a:rPr lang="fr-FR" sz="1200" b="1" i="0" u="none" strike="noStrike" kern="1200" baseline="0" dirty="0" smtClean="0">
                <a:solidFill>
                  <a:schemeClr val="tx1"/>
                </a:solidFill>
                <a:latin typeface="+mn-lt"/>
                <a:ea typeface="+mn-ea"/>
                <a:cs typeface="+mn-cs"/>
              </a:rPr>
              <a:t>PAM </a:t>
            </a:r>
            <a:r>
              <a:rPr lang="fr-FR" sz="1200" b="0" i="0" u="none" strike="noStrike" kern="1200" baseline="0" dirty="0" smtClean="0">
                <a:solidFill>
                  <a:schemeClr val="tx1"/>
                </a:solidFill>
                <a:latin typeface="+mn-lt"/>
                <a:ea typeface="+mn-ea"/>
                <a:cs typeface="+mn-cs"/>
              </a:rPr>
              <a:t>et pourquoi les PAM ont tendance à nous distraire ; </a:t>
            </a:r>
          </a:p>
          <a:p>
            <a:r>
              <a:rPr lang="fr-FR" sz="1200" b="0" i="0" u="none" strike="noStrike" kern="1200" baseline="0" dirty="0" smtClean="0">
                <a:solidFill>
                  <a:schemeClr val="tx1"/>
                </a:solidFill>
                <a:latin typeface="+mn-lt"/>
                <a:ea typeface="+mn-ea"/>
                <a:cs typeface="+mn-cs"/>
              </a:rPr>
              <a:t>- Remarquer quand une PAM survient et </a:t>
            </a:r>
            <a:r>
              <a:rPr lang="fr-FR" sz="1200" b="1" i="0" u="none" strike="noStrike" kern="1200" baseline="0" dirty="0" smtClean="0">
                <a:solidFill>
                  <a:schemeClr val="tx1"/>
                </a:solidFill>
                <a:latin typeface="+mn-lt"/>
                <a:ea typeface="+mn-ea"/>
                <a:cs typeface="+mn-cs"/>
              </a:rPr>
              <a:t>réagir en « étiquetant » </a:t>
            </a:r>
            <a:r>
              <a:rPr lang="fr-FR" sz="1200" b="0" i="0" u="none" strike="noStrike" kern="1200" baseline="0" dirty="0" smtClean="0">
                <a:solidFill>
                  <a:schemeClr val="tx1"/>
                </a:solidFill>
                <a:latin typeface="+mn-lt"/>
                <a:ea typeface="+mn-ea"/>
                <a:cs typeface="+mn-cs"/>
              </a:rPr>
              <a:t>verbalement </a:t>
            </a:r>
            <a:r>
              <a:rPr lang="fr-FR" sz="1200" b="1" i="0" u="none" strike="noStrike" kern="1200" baseline="0" dirty="0" smtClean="0">
                <a:solidFill>
                  <a:schemeClr val="tx1"/>
                </a:solidFill>
                <a:latin typeface="+mn-lt"/>
                <a:ea typeface="+mn-ea"/>
                <a:cs typeface="+mn-cs"/>
              </a:rPr>
              <a:t>cette sensation </a:t>
            </a:r>
            <a:r>
              <a:rPr lang="fr-FR" sz="1200" b="0" i="0" u="none" strike="noStrike" kern="1200" baseline="0" dirty="0" smtClean="0">
                <a:solidFill>
                  <a:schemeClr val="tx1"/>
                </a:solidFill>
                <a:latin typeface="+mn-lt"/>
                <a:ea typeface="+mn-ea"/>
                <a:cs typeface="+mn-cs"/>
              </a:rPr>
              <a:t>(avec le mot PAM) et en marquant une pause avant de lui « obéir » (ou non) ; </a:t>
            </a:r>
          </a:p>
          <a:p>
            <a:r>
              <a:rPr lang="fr-FR" sz="1200" b="0" i="0" u="none" strike="noStrike" kern="1200" baseline="0" dirty="0" smtClean="0">
                <a:solidFill>
                  <a:schemeClr val="tx1"/>
                </a:solidFill>
                <a:latin typeface="+mn-lt"/>
                <a:ea typeface="+mn-ea"/>
                <a:cs typeface="+mn-cs"/>
              </a:rPr>
              <a:t>- Utiliser la technique du </a:t>
            </a:r>
            <a:r>
              <a:rPr lang="fr-FR" sz="1200" b="1" i="0" u="none" strike="noStrike" kern="1200" baseline="0" dirty="0" smtClean="0">
                <a:solidFill>
                  <a:schemeClr val="tx1"/>
                </a:solidFill>
                <a:latin typeface="+mn-lt"/>
                <a:ea typeface="+mn-ea"/>
                <a:cs typeface="+mn-cs"/>
              </a:rPr>
              <a:t>Pensoscope </a:t>
            </a:r>
            <a:r>
              <a:rPr lang="fr-FR" sz="1200" b="0" i="0" u="none" strike="noStrike" kern="1200" baseline="0" dirty="0" smtClean="0">
                <a:solidFill>
                  <a:schemeClr val="tx1"/>
                </a:solidFill>
                <a:latin typeface="+mn-lt"/>
                <a:ea typeface="+mn-ea"/>
                <a:cs typeface="+mn-cs"/>
              </a:rPr>
              <a:t>pour ressentir leur petite voix, la survenue d’une image mentale ou d’une PAM, sans que leur attention soit capturée par celles-ci et en continuant à maintenir leur attention sur un objet externe et/ou à suivre une consigne.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26</a:t>
            </a:fld>
            <a:endParaRPr lang="fr-FR" dirty="0"/>
          </a:p>
        </p:txBody>
      </p:sp>
    </p:spTree>
    <p:extLst>
      <p:ext uri="{BB962C8B-B14F-4D97-AF65-F5344CB8AC3E}">
        <p14:creationId xmlns:p14="http://schemas.microsoft.com/office/powerpoint/2010/main" val="3648793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RITUEL : Le Pensoscope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(ou en début de classe comme alternative à l’abeille) : Selon le principe du « Pensoscope », demander aux élèves de parcourir un cercle avec le doigt en une trentaine de secondes et de simplement prendre conscience des pensées qu’ils peuvent avoir au fil du parcours (« petite voix », images mentales, « PAM » ...), et de l’influence de ces pensées sur leur corps (« envie de ranger ses affaires et sortir ». Ce sont les lettres </a:t>
            </a:r>
            <a:r>
              <a:rPr lang="fr-FR" sz="1200" b="1" i="0" u="none" strike="noStrike" kern="1200" baseline="0" dirty="0" smtClean="0">
                <a:solidFill>
                  <a:schemeClr val="tx1"/>
                </a:solidFill>
                <a:latin typeface="+mn-lt"/>
                <a:ea typeface="+mn-ea"/>
                <a:cs typeface="+mn-cs"/>
              </a:rPr>
              <a:t>E </a:t>
            </a:r>
            <a:r>
              <a:rPr lang="fr-FR" sz="1200" b="0" i="0" u="none" strike="noStrike" kern="1200" baseline="0" dirty="0" smtClean="0">
                <a:solidFill>
                  <a:schemeClr val="tx1"/>
                </a:solidFill>
                <a:latin typeface="+mn-lt"/>
                <a:ea typeface="+mn-ea"/>
                <a:cs typeface="+mn-cs"/>
              </a:rPr>
              <a:t>et </a:t>
            </a:r>
            <a:r>
              <a:rPr lang="fr-FR" sz="1200" b="1" i="0" u="none" strike="noStrike" kern="1200" baseline="0" dirty="0" smtClean="0">
                <a:solidFill>
                  <a:schemeClr val="tx1"/>
                </a:solidFill>
                <a:latin typeface="+mn-lt"/>
                <a:ea typeface="+mn-ea"/>
                <a:cs typeface="+mn-cs"/>
              </a:rPr>
              <a:t>L </a:t>
            </a:r>
            <a:r>
              <a:rPr lang="fr-FR" sz="1200" b="0" i="0" u="none" strike="noStrike" kern="1200" baseline="0" dirty="0" smtClean="0">
                <a:solidFill>
                  <a:schemeClr val="tx1"/>
                </a:solidFill>
                <a:latin typeface="+mn-lt"/>
                <a:ea typeface="+mn-ea"/>
                <a:cs typeface="+mn-cs"/>
              </a:rPr>
              <a:t>de « RAPPEL ». </a:t>
            </a:r>
          </a:p>
          <a:p>
            <a:r>
              <a:rPr lang="fr-FR" sz="1200" b="0" i="0" u="none" strike="noStrike" kern="1200" baseline="0" dirty="0" smtClean="0">
                <a:solidFill>
                  <a:schemeClr val="tx1"/>
                </a:solidFill>
                <a:latin typeface="+mn-lt"/>
                <a:ea typeface="+mn-ea"/>
                <a:cs typeface="+mn-cs"/>
              </a:rPr>
              <a:t>Rappeler qu’il ne s’agit pas forcément de distractions et qu’il n’est pas nécessaire de chercher à les éliminer, mais simplement de rester maître de son attention. Faire remarquer aux élèves que s’ils sont arrivés au bout du cercle, c’est qu’ils savent prendre conscience de toute cette petite vie mentale sans pour autant décrocher de l’exercice qu’ils sont en train de faire : leur attention ne se laisse donc pas forcément aspirer. Ils sont restés sur cette petite poutre circulaire sans tomber. Cette même capacité pourra les aider dans toutes leurs activités quand ils en auront besoin. </a:t>
            </a:r>
          </a:p>
          <a:p>
            <a:r>
              <a:rPr lang="fr-FR" sz="1200" b="1" i="1" u="none" strike="noStrike" kern="1200" baseline="0" dirty="0" smtClean="0">
                <a:solidFill>
                  <a:schemeClr val="tx1"/>
                </a:solidFill>
                <a:latin typeface="+mn-lt"/>
                <a:ea typeface="+mn-ea"/>
                <a:cs typeface="+mn-cs"/>
              </a:rPr>
              <a:t>RITUEL : L’outil PAM-STOP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Faire régulièrement remarquer aux élèves, avec bienveillance, qu’ils se sont parfois laissés distraire suite à des PAM de leur cerveau (lorsque vous vous en apercevez !). De même, lors d’exercices répétitifs, longs ou complexes, leur rappeler qu’ils vont très certainement être « victimes » de PAM, et que lorsque c’est le cas, ils peuvent dire « STOP » pour choisir ou non de Passer à Autre chose de Mieux.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27</a:t>
            </a:fld>
            <a:endParaRPr lang="fr-FR" dirty="0"/>
          </a:p>
        </p:txBody>
      </p:sp>
    </p:spTree>
    <p:extLst>
      <p:ext uri="{BB962C8B-B14F-4D97-AF65-F5344CB8AC3E}">
        <p14:creationId xmlns:p14="http://schemas.microsoft.com/office/powerpoint/2010/main" val="898953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Quizz séquence 8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Qu’est-ce que la « petite voix » dans notre tête ? Donne un exemple de situation dans laquelle tu te sers de ta « petite voix ». </a:t>
            </a:r>
            <a:r>
              <a:rPr lang="fr-FR" sz="1200" b="0" i="1" u="none" strike="noStrike" kern="1200" baseline="0" dirty="0" smtClean="0">
                <a:solidFill>
                  <a:schemeClr val="tx1"/>
                </a:solidFill>
                <a:latin typeface="+mn-lt"/>
                <a:ea typeface="+mn-ea"/>
                <a:cs typeface="+mn-cs"/>
              </a:rPr>
              <a:t>(Quand on compte par exemple).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Je peux contrôler ma « petite voix ».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 </a:t>
            </a:r>
          </a:p>
          <a:p>
            <a:r>
              <a:rPr lang="fr-FR" sz="1200" b="0" i="0" u="none" strike="noStrike" kern="1200" baseline="0" dirty="0" smtClean="0">
                <a:solidFill>
                  <a:schemeClr val="tx1"/>
                </a:solidFill>
                <a:latin typeface="+mn-lt"/>
                <a:ea typeface="+mn-ea"/>
                <a:cs typeface="+mn-cs"/>
              </a:rPr>
              <a:t>3. La « petite voix » est : </a:t>
            </a:r>
          </a:p>
          <a:p>
            <a:r>
              <a:rPr lang="fr-FR" sz="1200" b="0" i="0" u="none" strike="noStrike" kern="1200" baseline="0" dirty="0" smtClean="0">
                <a:solidFill>
                  <a:schemeClr val="tx1"/>
                </a:solidFill>
                <a:latin typeface="+mn-lt"/>
                <a:ea typeface="+mn-ea"/>
                <a:cs typeface="+mn-cs"/>
              </a:rPr>
              <a:t>a) Une bonne chose, </a:t>
            </a:r>
          </a:p>
          <a:p>
            <a:r>
              <a:rPr lang="fr-FR" sz="1200" b="0" i="0" u="none" strike="noStrike" kern="1200" baseline="0" dirty="0" smtClean="0">
                <a:solidFill>
                  <a:schemeClr val="tx1"/>
                </a:solidFill>
                <a:latin typeface="+mn-lt"/>
                <a:ea typeface="+mn-ea"/>
                <a:cs typeface="+mn-cs"/>
              </a:rPr>
              <a:t>b) Une mauvaise chose, </a:t>
            </a:r>
          </a:p>
          <a:p>
            <a:r>
              <a:rPr lang="fr-FR" sz="1200" b="0" i="0" u="none" strike="noStrike" kern="1200" baseline="0" dirty="0" smtClean="0">
                <a:solidFill>
                  <a:schemeClr val="tx1"/>
                </a:solidFill>
                <a:latin typeface="+mn-lt"/>
                <a:ea typeface="+mn-ea"/>
                <a:cs typeface="+mn-cs"/>
              </a:rPr>
              <a:t>c) </a:t>
            </a:r>
            <a:r>
              <a:rPr lang="fr-FR" sz="1200" b="0" i="1" u="none" strike="noStrike" kern="1200" baseline="0" dirty="0" smtClean="0">
                <a:solidFill>
                  <a:schemeClr val="tx1"/>
                </a:solidFill>
                <a:latin typeface="+mn-lt"/>
                <a:ea typeface="+mn-ea"/>
                <a:cs typeface="+mn-cs"/>
              </a:rPr>
              <a:t>Ni bonne ni mauvaise, cela va dépendre du contexte</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4. Qu’est-ce qu’une image mentale ? </a:t>
            </a:r>
            <a:r>
              <a:rPr lang="fr-FR" sz="1200" b="0" i="1" u="none" strike="noStrike" kern="1200" baseline="0" dirty="0" smtClean="0">
                <a:solidFill>
                  <a:schemeClr val="tx1"/>
                </a:solidFill>
                <a:latin typeface="+mn-lt"/>
                <a:ea typeface="+mn-ea"/>
                <a:cs typeface="+mn-cs"/>
              </a:rPr>
              <a:t>(Une représentation imagée que l’on se fait dans notre tête).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Donne un exemple de situation pour laquelle tu as déjà fait une image mentale ? </a:t>
            </a:r>
          </a:p>
          <a:p>
            <a:r>
              <a:rPr lang="fr-FR" sz="1200" b="0" i="0" u="none" strike="noStrike" kern="1200" baseline="0" dirty="0" smtClean="0">
                <a:solidFill>
                  <a:schemeClr val="tx1"/>
                </a:solidFill>
                <a:latin typeface="+mn-lt"/>
                <a:ea typeface="+mn-ea"/>
                <a:cs typeface="+mn-cs"/>
              </a:rPr>
              <a:t>6. Qu’est-ce qu’une PAM ? </a:t>
            </a:r>
            <a:r>
              <a:rPr lang="fr-FR" sz="1200" b="0" i="1" u="none" strike="noStrike" kern="1200" baseline="0" dirty="0" smtClean="0">
                <a:solidFill>
                  <a:schemeClr val="tx1"/>
                </a:solidFill>
                <a:latin typeface="+mn-lt"/>
                <a:ea typeface="+mn-ea"/>
                <a:cs typeface="+mn-cs"/>
              </a:rPr>
              <a:t>(Proposition d’Action Immédiate ou Passer à Autre chose de Mieux).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7. Décris une situation pour laquelle ton cerveau t’a proposé une PAM. </a:t>
            </a:r>
          </a:p>
          <a:p>
            <a:r>
              <a:rPr lang="fr-FR" sz="1200" b="0" i="0" u="none" strike="noStrike" kern="1200" baseline="0" dirty="0" smtClean="0">
                <a:solidFill>
                  <a:schemeClr val="tx1"/>
                </a:solidFill>
                <a:latin typeface="+mn-lt"/>
                <a:ea typeface="+mn-ea"/>
                <a:cs typeface="+mn-cs"/>
              </a:rPr>
              <a:t>8. Les PAM peuvent faire bouger notre corps.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 </a:t>
            </a:r>
          </a:p>
          <a:p>
            <a:r>
              <a:rPr lang="fr-FR" sz="1200" b="0" i="0" u="none" strike="noStrike" kern="1200" baseline="0" dirty="0" smtClean="0">
                <a:solidFill>
                  <a:schemeClr val="tx1"/>
                </a:solidFill>
                <a:latin typeface="+mn-lt"/>
                <a:ea typeface="+mn-ea"/>
                <a:cs typeface="+mn-cs"/>
              </a:rPr>
              <a:t>9. Expliquer ce qu’est l’enchainement PAM-STOP ? </a:t>
            </a:r>
            <a:r>
              <a:rPr lang="fr-FR" sz="1200" b="0" i="1" u="none" strike="noStrike" kern="1200" baseline="0" dirty="0" smtClean="0">
                <a:solidFill>
                  <a:schemeClr val="tx1"/>
                </a:solidFill>
                <a:latin typeface="+mn-lt"/>
                <a:ea typeface="+mn-ea"/>
                <a:cs typeface="+mn-cs"/>
              </a:rPr>
              <a:t>(Lorsque notre cerveau nous propose une PAM, il faut s’arrêter pour prendre le temps de réfléchir si l’on suit cette PAM ou non). </a:t>
            </a:r>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28</a:t>
            </a:fld>
            <a:endParaRPr lang="fr-FR" dirty="0"/>
          </a:p>
        </p:txBody>
      </p:sp>
    </p:spTree>
    <p:extLst>
      <p:ext uri="{BB962C8B-B14F-4D97-AF65-F5344CB8AC3E}">
        <p14:creationId xmlns:p14="http://schemas.microsoft.com/office/powerpoint/2010/main" val="1062209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ATTENDUS SEQUENCE 9</a:t>
            </a:r>
          </a:p>
          <a:p>
            <a:r>
              <a:rPr lang="fr-FR" sz="1200" b="0" i="0" u="none" strike="noStrike" kern="1200" baseline="0" dirty="0" smtClean="0">
                <a:solidFill>
                  <a:schemeClr val="tx1"/>
                </a:solidFill>
                <a:latin typeface="+mn-lt"/>
                <a:ea typeface="+mn-ea"/>
                <a:cs typeface="+mn-cs"/>
              </a:rPr>
              <a:t>Nommer et utiliser un </a:t>
            </a:r>
            <a:r>
              <a:rPr lang="fr-FR" sz="1200" b="1" i="0" u="none" strike="noStrike" kern="1200" baseline="0" dirty="0" smtClean="0">
                <a:solidFill>
                  <a:schemeClr val="tx1"/>
                </a:solidFill>
                <a:latin typeface="+mn-lt"/>
                <a:ea typeface="+mn-ea"/>
                <a:cs typeface="+mn-cs"/>
              </a:rPr>
              <a:t>PIM </a:t>
            </a:r>
            <a:r>
              <a:rPr lang="fr-FR" sz="1200" b="0" i="0" u="none" strike="noStrike" kern="1200" baseline="0" dirty="0" smtClean="0">
                <a:solidFill>
                  <a:schemeClr val="tx1"/>
                </a:solidFill>
                <a:latin typeface="+mn-lt"/>
                <a:ea typeface="+mn-ea"/>
                <a:cs typeface="+mn-cs"/>
              </a:rPr>
              <a:t>pour privilégier une </a:t>
            </a:r>
            <a:r>
              <a:rPr lang="fr-FR" sz="1200" b="1" i="0" u="none" strike="noStrike" kern="1200" baseline="0" dirty="0" smtClean="0">
                <a:solidFill>
                  <a:schemeClr val="tx1"/>
                </a:solidFill>
                <a:latin typeface="+mn-lt"/>
                <a:ea typeface="+mn-ea"/>
                <a:cs typeface="+mn-cs"/>
              </a:rPr>
              <a:t>P</a:t>
            </a:r>
            <a:r>
              <a:rPr lang="fr-FR" sz="1200" b="0" i="0" u="none" strike="noStrike" kern="1200" baseline="0" dirty="0" smtClean="0">
                <a:solidFill>
                  <a:schemeClr val="tx1"/>
                </a:solidFill>
                <a:latin typeface="+mn-lt"/>
                <a:ea typeface="+mn-ea"/>
                <a:cs typeface="+mn-cs"/>
              </a:rPr>
              <a:t>erception, une </a:t>
            </a:r>
            <a:r>
              <a:rPr lang="fr-FR" sz="1200" b="1" i="0" u="none" strike="noStrike" kern="1200" baseline="0" dirty="0" smtClean="0">
                <a:solidFill>
                  <a:schemeClr val="tx1"/>
                </a:solidFill>
                <a:latin typeface="+mn-lt"/>
                <a:ea typeface="+mn-ea"/>
                <a:cs typeface="+mn-cs"/>
              </a:rPr>
              <a:t>I</a:t>
            </a:r>
            <a:r>
              <a:rPr lang="fr-FR" sz="1200" b="0" i="0" u="none" strike="noStrike" kern="1200" baseline="0" dirty="0" smtClean="0">
                <a:solidFill>
                  <a:schemeClr val="tx1"/>
                </a:solidFill>
                <a:latin typeface="+mn-lt"/>
                <a:ea typeface="+mn-ea"/>
                <a:cs typeface="+mn-cs"/>
              </a:rPr>
              <a:t>ntention et une </a:t>
            </a:r>
            <a:r>
              <a:rPr lang="fr-FR" sz="1200" b="1" i="0" u="none" strike="noStrike" kern="1200" baseline="0" dirty="0" smtClean="0">
                <a:solidFill>
                  <a:schemeClr val="tx1"/>
                </a:solidFill>
                <a:latin typeface="+mn-lt"/>
                <a:ea typeface="+mn-ea"/>
                <a:cs typeface="+mn-cs"/>
              </a:rPr>
              <a:t>M</a:t>
            </a:r>
            <a:r>
              <a:rPr lang="fr-FR" sz="1200" b="0" i="0" u="none" strike="noStrike" kern="1200" baseline="0" dirty="0" smtClean="0">
                <a:solidFill>
                  <a:schemeClr val="tx1"/>
                </a:solidFill>
                <a:latin typeface="+mn-lt"/>
                <a:ea typeface="+mn-ea"/>
                <a:cs typeface="+mn-cs"/>
              </a:rPr>
              <a:t>anière d’agir pour bien se concentrer sur une activité corporelle simple ; </a:t>
            </a:r>
          </a:p>
          <a:p>
            <a:r>
              <a:rPr lang="fr-FR" sz="1200" b="0" i="0" u="none" strike="noStrike" kern="1200" baseline="0" dirty="0" smtClean="0">
                <a:solidFill>
                  <a:schemeClr val="tx1"/>
                </a:solidFill>
                <a:latin typeface="+mn-lt"/>
                <a:ea typeface="+mn-ea"/>
                <a:cs typeface="+mn-cs"/>
              </a:rPr>
              <a:t>- Distinguer les </a:t>
            </a:r>
            <a:r>
              <a:rPr lang="fr-FR" sz="1200" b="1" i="0" u="none" strike="noStrike" kern="1200" baseline="0" dirty="0" smtClean="0">
                <a:solidFill>
                  <a:schemeClr val="tx1"/>
                </a:solidFill>
                <a:latin typeface="+mn-lt"/>
                <a:ea typeface="+mn-ea"/>
                <a:cs typeface="+mn-cs"/>
              </a:rPr>
              <a:t>Perceptions </a:t>
            </a:r>
            <a:r>
              <a:rPr lang="fr-FR" sz="1200" b="0" i="0" u="none" strike="noStrike" kern="1200" baseline="0" dirty="0" smtClean="0">
                <a:solidFill>
                  <a:schemeClr val="tx1"/>
                </a:solidFill>
                <a:latin typeface="+mn-lt"/>
                <a:ea typeface="+mn-ea"/>
                <a:cs typeface="+mn-cs"/>
              </a:rPr>
              <a:t>qui peuvent servir de cibles à l’attention dans un PIM, de celles qui sont trop complexes et trop difficiles à « viser » avec l’attention ; </a:t>
            </a:r>
          </a:p>
          <a:p>
            <a:r>
              <a:rPr lang="fr-FR" sz="1200" b="0" i="0" u="none" strike="noStrike" kern="1200" baseline="0" dirty="0" smtClean="0">
                <a:solidFill>
                  <a:schemeClr val="tx1"/>
                </a:solidFill>
                <a:latin typeface="+mn-lt"/>
                <a:ea typeface="+mn-ea"/>
                <a:cs typeface="+mn-cs"/>
              </a:rPr>
              <a:t>- Distinguer les </a:t>
            </a:r>
            <a:r>
              <a:rPr lang="fr-FR" sz="1200" b="1" i="0" u="none" strike="noStrike" kern="1200" baseline="0" dirty="0" smtClean="0">
                <a:solidFill>
                  <a:schemeClr val="tx1"/>
                </a:solidFill>
                <a:latin typeface="+mn-lt"/>
                <a:ea typeface="+mn-ea"/>
                <a:cs typeface="+mn-cs"/>
              </a:rPr>
              <a:t>Manières d’agir </a:t>
            </a:r>
            <a:r>
              <a:rPr lang="fr-FR" sz="1200" b="0" i="0" u="none" strike="noStrike" kern="1200" baseline="0" dirty="0" smtClean="0">
                <a:solidFill>
                  <a:schemeClr val="tx1"/>
                </a:solidFill>
                <a:latin typeface="+mn-lt"/>
                <a:ea typeface="+mn-ea"/>
                <a:cs typeface="+mn-cs"/>
              </a:rPr>
              <a:t>que l’on peut décider de privilégier dans un PIM, de celles qui sont trop complexes ; </a:t>
            </a:r>
          </a:p>
          <a:p>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Identifier par eux-mêmes </a:t>
            </a:r>
            <a:r>
              <a:rPr lang="fr-FR" sz="1200" b="0" i="0" u="none" strike="noStrike" kern="1200" baseline="0" dirty="0" smtClean="0">
                <a:solidFill>
                  <a:schemeClr val="tx1"/>
                </a:solidFill>
                <a:latin typeface="+mn-lt"/>
                <a:ea typeface="+mn-ea"/>
                <a:cs typeface="+mn-cs"/>
              </a:rPr>
              <a:t>la </a:t>
            </a:r>
            <a:r>
              <a:rPr lang="fr-FR" sz="1200" b="1" i="0" u="none" strike="noStrike" kern="1200" baseline="0" dirty="0" smtClean="0">
                <a:solidFill>
                  <a:schemeClr val="tx1"/>
                </a:solidFill>
                <a:latin typeface="+mn-lt"/>
                <a:ea typeface="+mn-ea"/>
                <a:cs typeface="+mn-cs"/>
              </a:rPr>
              <a:t>P</a:t>
            </a:r>
            <a:r>
              <a:rPr lang="fr-FR" sz="1200" b="0" i="0" u="none" strike="noStrike" kern="1200" baseline="0" dirty="0" smtClean="0">
                <a:solidFill>
                  <a:schemeClr val="tx1"/>
                </a:solidFill>
                <a:latin typeface="+mn-lt"/>
                <a:ea typeface="+mn-ea"/>
                <a:cs typeface="+mn-cs"/>
              </a:rPr>
              <a:t>erception, l’</a:t>
            </a:r>
            <a:r>
              <a:rPr lang="fr-FR" sz="1200" b="1" i="0" u="none" strike="noStrike" kern="1200" baseline="0" dirty="0" smtClean="0">
                <a:solidFill>
                  <a:schemeClr val="tx1"/>
                </a:solidFill>
                <a:latin typeface="+mn-lt"/>
                <a:ea typeface="+mn-ea"/>
                <a:cs typeface="+mn-cs"/>
              </a:rPr>
              <a:t>I</a:t>
            </a:r>
            <a:r>
              <a:rPr lang="fr-FR" sz="1200" b="0" i="0" u="none" strike="noStrike" kern="1200" baseline="0" dirty="0" smtClean="0">
                <a:solidFill>
                  <a:schemeClr val="tx1"/>
                </a:solidFill>
                <a:latin typeface="+mn-lt"/>
                <a:ea typeface="+mn-ea"/>
                <a:cs typeface="+mn-cs"/>
              </a:rPr>
              <a:t>ntention, la </a:t>
            </a:r>
            <a:r>
              <a:rPr lang="fr-FR" sz="1200" b="1" i="0" u="none" strike="noStrike" kern="1200" baseline="0" dirty="0" smtClean="0">
                <a:solidFill>
                  <a:schemeClr val="tx1"/>
                </a:solidFill>
                <a:latin typeface="+mn-lt"/>
                <a:ea typeface="+mn-ea"/>
                <a:cs typeface="+mn-cs"/>
              </a:rPr>
              <a:t>M</a:t>
            </a:r>
            <a:r>
              <a:rPr lang="fr-FR" sz="1200" b="0" i="0" u="none" strike="noStrike" kern="1200" baseline="0" dirty="0" smtClean="0">
                <a:solidFill>
                  <a:schemeClr val="tx1"/>
                </a:solidFill>
                <a:latin typeface="+mn-lt"/>
                <a:ea typeface="+mn-ea"/>
                <a:cs typeface="+mn-cs"/>
              </a:rPr>
              <a:t>anière d’agir qu’ils doivent privilégier pour une activité corporelle simple (en inventant donc le PIM qui leur convient le mieux) ; </a:t>
            </a:r>
          </a:p>
          <a:p>
            <a:r>
              <a:rPr lang="fr-FR" sz="1200" b="0" i="0" u="none" strike="noStrike" kern="1200" baseline="0" dirty="0" smtClean="0">
                <a:solidFill>
                  <a:schemeClr val="tx1"/>
                </a:solidFill>
                <a:latin typeface="+mn-lt"/>
                <a:ea typeface="+mn-ea"/>
                <a:cs typeface="+mn-cs"/>
              </a:rPr>
              <a:t>- Utiliser le moyen mnémotechnique </a:t>
            </a:r>
            <a:r>
              <a:rPr lang="fr-FR" sz="1200" b="1" i="0" u="none" strike="noStrike" kern="1200" baseline="0" dirty="0" smtClean="0">
                <a:solidFill>
                  <a:schemeClr val="tx1"/>
                </a:solidFill>
                <a:latin typeface="+mn-lt"/>
                <a:ea typeface="+mn-ea"/>
                <a:cs typeface="+mn-cs"/>
              </a:rPr>
              <a:t>Pouce, Index, Majeur </a:t>
            </a:r>
            <a:r>
              <a:rPr lang="fr-FR" sz="1200" b="0" i="0" u="none" strike="noStrike" kern="1200" baseline="0" dirty="0" smtClean="0">
                <a:solidFill>
                  <a:schemeClr val="tx1"/>
                </a:solidFill>
                <a:latin typeface="+mn-lt"/>
                <a:ea typeface="+mn-ea"/>
                <a:cs typeface="+mn-cs"/>
              </a:rPr>
              <a:t>pour y arriver ; </a:t>
            </a:r>
          </a:p>
          <a:p>
            <a:r>
              <a:rPr lang="fr-FR" sz="1200" b="0" i="0" u="none" strike="noStrike" kern="1200" baseline="0" dirty="0" smtClean="0">
                <a:solidFill>
                  <a:schemeClr val="tx1"/>
                </a:solidFill>
                <a:latin typeface="+mn-lt"/>
                <a:ea typeface="+mn-ea"/>
                <a:cs typeface="+mn-cs"/>
              </a:rPr>
              <a:t>- Déterminer pour une tâche donnée s’ils doivent utiliser un </a:t>
            </a:r>
            <a:r>
              <a:rPr lang="fr-FR" sz="1200" b="1" i="0" u="none" strike="noStrike" kern="1200" baseline="0" dirty="0" smtClean="0">
                <a:solidFill>
                  <a:schemeClr val="tx1"/>
                </a:solidFill>
                <a:latin typeface="+mn-lt"/>
                <a:ea typeface="+mn-ea"/>
                <a:cs typeface="+mn-cs"/>
              </a:rPr>
              <a:t>PIM ou non</a:t>
            </a:r>
            <a:r>
              <a:rPr lang="fr-FR" sz="1200" b="0" i="0" u="none" strike="noStrike" kern="1200" baseline="0" dirty="0" smtClean="0">
                <a:solidFill>
                  <a:schemeClr val="tx1"/>
                </a:solidFill>
                <a:latin typeface="+mn-lt"/>
                <a:ea typeface="+mn-ea"/>
                <a:cs typeface="+mn-cs"/>
              </a:rPr>
              <a:t>. </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29</a:t>
            </a:fld>
            <a:endParaRPr lang="fr-FR" dirty="0"/>
          </a:p>
        </p:txBody>
      </p:sp>
    </p:spTree>
    <p:extLst>
      <p:ext uri="{BB962C8B-B14F-4D97-AF65-F5344CB8AC3E}">
        <p14:creationId xmlns:p14="http://schemas.microsoft.com/office/powerpoint/2010/main" val="389991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Les PIM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Dès que les élèves s’apprêtent à réaliser une activité corporelle (ou intellectuelle après la séquence 10) qui demande à être bien concentré, leur demander d’indiquer avec leurs doigts (Pouce, Index, Majeur) la Perception, l’Intention et le Mode d’action qu’ils doivent privilégier, pour être bien concentré. Pour cela, faire référence à l’affiche PIM affichée en classe ou bien aux cartes individuelles fabriquées par les élèves. En répétant ce rituel, les élèves constateront que les PIM à utiliser pour les petites actions délicates de la vie quotidienne sont souvent un peu les mêmes ; ils prendront l’habitude de les utiliser pour se connecter rapidement à ce qu’ils font. </a:t>
            </a:r>
          </a:p>
          <a:p>
            <a:r>
              <a:rPr lang="fr-FR" sz="1200" b="1" i="1" u="none" strike="noStrike" kern="1200" baseline="0" dirty="0" smtClean="0">
                <a:solidFill>
                  <a:schemeClr val="tx1"/>
                </a:solidFill>
                <a:latin typeface="+mn-lt"/>
                <a:ea typeface="+mn-ea"/>
                <a:cs typeface="+mn-cs"/>
              </a:rPr>
              <a:t>La petite voix et l’alphabet – Garder en tête une Intention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(rituel pouvant être utilisé dès la séquence 5 « Les neurones-chefs »). À utiliser régulièrement pour calmer l’attention des élèves avec la "petite voix ». Commencer à prononcer à voix haute une séquence de quatre lettres de l’alphabet - « a ... b … c » à un rythme lent et bien cadencé avant de continuer mentalement en suivant l'alphabet. Les élèves doivent poursuivre également dans leur tête au même rythme jusqu’à un signal « stop » donné par l’enseignant. Demander ensuite : « qui en est à la lettre … g ? Qui en est à la lettre … h ? … » Le but du jeu est d’arriver évidemment à la même lettre que l’enseignant. Cet exercice donne aux élèves l’habitude de </a:t>
            </a:r>
            <a:r>
              <a:rPr lang="fr-FR" sz="1200" b="1" i="0" u="none" strike="noStrike" kern="1200" baseline="0" dirty="0" smtClean="0">
                <a:solidFill>
                  <a:schemeClr val="tx1"/>
                </a:solidFill>
                <a:latin typeface="+mn-lt"/>
                <a:ea typeface="+mn-ea"/>
                <a:cs typeface="+mn-cs"/>
              </a:rPr>
              <a:t>garder en tête une intention</a:t>
            </a:r>
            <a:r>
              <a:rPr lang="fr-FR" sz="1200" b="0" i="0" u="none" strike="noStrike" kern="1200" baseline="0" dirty="0" smtClean="0">
                <a:solidFill>
                  <a:schemeClr val="tx1"/>
                </a:solidFill>
                <a:latin typeface="+mn-lt"/>
                <a:ea typeface="+mn-ea"/>
                <a:cs typeface="+mn-cs"/>
              </a:rPr>
              <a:t>, sans se laisser distraire. Il est possible de faire ce rituel dès la séquence 5.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30</a:t>
            </a:fld>
            <a:endParaRPr lang="fr-FR" dirty="0"/>
          </a:p>
        </p:txBody>
      </p:sp>
    </p:spTree>
    <p:extLst>
      <p:ext uri="{BB962C8B-B14F-4D97-AF65-F5344CB8AC3E}">
        <p14:creationId xmlns:p14="http://schemas.microsoft.com/office/powerpoint/2010/main" val="4045599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Quizz séquence 9</a:t>
            </a:r>
          </a:p>
          <a:p>
            <a:r>
              <a:rPr lang="fr-FR" sz="1200" b="0" i="0" u="none" strike="noStrike" kern="1200" baseline="0" dirty="0" smtClean="0">
                <a:solidFill>
                  <a:schemeClr val="tx1"/>
                </a:solidFill>
                <a:latin typeface="+mn-lt"/>
                <a:ea typeface="+mn-ea"/>
                <a:cs typeface="+mn-cs"/>
              </a:rPr>
              <a:t>1. Que veulent dire les lettres du mot « PIM » ? P_________, I____________ et M_________ __________. </a:t>
            </a:r>
            <a:r>
              <a:rPr lang="fr-FR" sz="1200" b="0" i="1" u="none" strike="noStrike" kern="1200" baseline="0" dirty="0" smtClean="0">
                <a:solidFill>
                  <a:schemeClr val="tx1"/>
                </a:solidFill>
                <a:latin typeface="+mn-lt"/>
                <a:ea typeface="+mn-ea"/>
                <a:cs typeface="+mn-cs"/>
              </a:rPr>
              <a:t>(Perception, Intention et Manière d’agir).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Que faut-il pour être concentré ? </a:t>
            </a:r>
            <a:r>
              <a:rPr lang="fr-FR" sz="1200" b="0" i="1" u="none" strike="noStrike" kern="1200" baseline="0" dirty="0" smtClean="0">
                <a:solidFill>
                  <a:schemeClr val="tx1"/>
                </a:solidFill>
                <a:latin typeface="+mn-lt"/>
                <a:ea typeface="+mn-ea"/>
                <a:cs typeface="+mn-cs"/>
              </a:rPr>
              <a:t>(Utiliser les PIM)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3. Pour bien se concentrer, il peut être utile de donner la priorité à une seule perception (la vue, l’ouïe, etc.).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 </a:t>
            </a:r>
          </a:p>
          <a:p>
            <a:r>
              <a:rPr lang="fr-FR" sz="1200" b="0" i="0" u="none" strike="noStrike" kern="1200" baseline="0" dirty="0" smtClean="0">
                <a:solidFill>
                  <a:schemeClr val="tx1"/>
                </a:solidFill>
                <a:latin typeface="+mn-lt"/>
                <a:ea typeface="+mn-ea"/>
                <a:cs typeface="+mn-cs"/>
              </a:rPr>
              <a:t>4. Pourquoi peut-on dire que les PIM sont comme le trépied d’une caméra pour ton attention ? </a:t>
            </a:r>
            <a:r>
              <a:rPr lang="fr-FR" sz="1200" b="0" i="1" u="none" strike="noStrike" kern="1200" baseline="0" dirty="0" smtClean="0">
                <a:solidFill>
                  <a:schemeClr val="tx1"/>
                </a:solidFill>
                <a:latin typeface="+mn-lt"/>
                <a:ea typeface="+mn-ea"/>
                <a:cs typeface="+mn-cs"/>
              </a:rPr>
              <a:t>(Car pour bien faire attention il est nécessaire d’utiliser ces </a:t>
            </a:r>
            <a:r>
              <a:rPr lang="fr-FR" sz="1200" b="1" i="1" u="none" strike="noStrike" kern="1200" baseline="0" dirty="0" smtClean="0">
                <a:solidFill>
                  <a:schemeClr val="tx1"/>
                </a:solidFill>
                <a:latin typeface="+mn-lt"/>
                <a:ea typeface="+mn-ea"/>
                <a:cs typeface="+mn-cs"/>
              </a:rPr>
              <a:t>trois </a:t>
            </a:r>
            <a:r>
              <a:rPr lang="fr-FR" sz="1200" b="0" i="1" u="none" strike="noStrike" kern="1200" baseline="0" dirty="0" smtClean="0">
                <a:solidFill>
                  <a:schemeClr val="tx1"/>
                </a:solidFill>
                <a:latin typeface="+mn-lt"/>
                <a:ea typeface="+mn-ea"/>
                <a:cs typeface="+mn-cs"/>
              </a:rPr>
              <a:t>éléments : la perception, l’intention et la manière d’agir).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Les neurones peuvent servir à créer des images dans ta tête.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 </a:t>
            </a:r>
          </a:p>
          <a:p>
            <a:r>
              <a:rPr lang="fr-FR" sz="1200" b="0" i="0" u="none" strike="noStrike" kern="1200" baseline="0" dirty="0" smtClean="0">
                <a:solidFill>
                  <a:schemeClr val="tx1"/>
                </a:solidFill>
                <a:latin typeface="+mn-lt"/>
                <a:ea typeface="+mn-ea"/>
                <a:cs typeface="+mn-cs"/>
              </a:rPr>
              <a:t>6. À quoi servent les PIM ? </a:t>
            </a:r>
            <a:r>
              <a:rPr lang="fr-FR" sz="1200" b="0" i="1" u="none" strike="noStrike" kern="1200" baseline="0" dirty="0" smtClean="0">
                <a:solidFill>
                  <a:schemeClr val="tx1"/>
                </a:solidFill>
                <a:latin typeface="+mn-lt"/>
                <a:ea typeface="+mn-ea"/>
                <a:cs typeface="+mn-cs"/>
              </a:rPr>
              <a:t>(À verrouiller l’attention le temps d’une tâche).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7. Donne un exemple de PIM qui pourrait te servir en classe. </a:t>
            </a:r>
          </a:p>
          <a:p>
            <a:r>
              <a:rPr lang="fr-FR" sz="1200" b="0" i="0" u="none" strike="noStrike" kern="1200" baseline="0" dirty="0" smtClean="0">
                <a:solidFill>
                  <a:schemeClr val="tx1"/>
                </a:solidFill>
                <a:latin typeface="+mn-lt"/>
                <a:ea typeface="+mn-ea"/>
                <a:cs typeface="+mn-cs"/>
              </a:rPr>
              <a:t>8. Que dois-tu faire si tes neurones aimants, ou des PAM, te déconnectent de ton PIM ? </a:t>
            </a:r>
            <a:r>
              <a:rPr lang="fr-FR" sz="1200" b="0" i="1" u="none" strike="noStrike" kern="1200" baseline="0" dirty="0" smtClean="0">
                <a:solidFill>
                  <a:schemeClr val="tx1"/>
                </a:solidFill>
                <a:latin typeface="+mn-lt"/>
                <a:ea typeface="+mn-ea"/>
                <a:cs typeface="+mn-cs"/>
              </a:rPr>
              <a:t>(Il faut faire une pause et reprogrammer son PIM).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9. Il faut utiliser un PIM lorsque la situation est : a. Simple </a:t>
            </a:r>
          </a:p>
          <a:p>
            <a:r>
              <a:rPr lang="fr-FR" sz="1200" b="0" i="0" u="none" strike="noStrike" kern="1200" baseline="0" dirty="0" smtClean="0">
                <a:solidFill>
                  <a:schemeClr val="tx1"/>
                </a:solidFill>
                <a:latin typeface="+mn-lt"/>
                <a:ea typeface="+mn-ea"/>
                <a:cs typeface="+mn-cs"/>
              </a:rPr>
              <a:t>b. Compliquée </a:t>
            </a:r>
          </a:p>
          <a:p>
            <a:r>
              <a:rPr lang="fr-FR" sz="1200" b="0" i="1" u="none" strike="noStrike" kern="1200" baseline="0" dirty="0" smtClean="0">
                <a:solidFill>
                  <a:schemeClr val="tx1"/>
                </a:solidFill>
                <a:latin typeface="+mn-lt"/>
                <a:ea typeface="+mn-ea"/>
                <a:cs typeface="+mn-cs"/>
              </a:rPr>
              <a:t>c. Ça dépend du contexte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10. Les PIM permettent à Minimoi de rester accroché à sa poutre et de ne pas tomber. </a:t>
            </a:r>
            <a:r>
              <a:rPr lang="fr-FR" sz="1200" b="1" i="1"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ou FAUX ? </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31</a:t>
            </a:fld>
            <a:endParaRPr lang="fr-FR" dirty="0"/>
          </a:p>
        </p:txBody>
      </p:sp>
    </p:spTree>
    <p:extLst>
      <p:ext uri="{BB962C8B-B14F-4D97-AF65-F5344CB8AC3E}">
        <p14:creationId xmlns:p14="http://schemas.microsoft.com/office/powerpoint/2010/main" val="261064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Toutes</a:t>
            </a:r>
            <a:r>
              <a:rPr lang="fr-FR" baseline="0" dirty="0" smtClean="0"/>
              <a:t> ces propositions ne sont que des propositions, le choix de les utiliser ou non, systématiquement ou partiellement, est laissé à l’appréciation du professeur et de l’équipe pédagogique</a:t>
            </a:r>
          </a:p>
          <a:p>
            <a:r>
              <a:rPr lang="fr-FR" baseline="0" dirty="0" smtClean="0"/>
              <a:t>ATOLE n’est pas une « discipline scolaire », mais un programme de compréhension de ce qu’est être attentif pour permettre l’autorégulation par l’élève au cours de ses journées d’école et de sa vie quotidienne. Il s’agit donc de s’appuyer sur des indicateurs pour permettre à chacun d’évaluer  ses progrès dans la maitrise de l’attention par la connaissance des outils proposés par ATOLE. Pour les plus jeunes, et dans le cadre scolaire, l’accompagnement de cette autoévaluation par l’adulte est indispensable. Les outils proposés ont pour but de permettre cet accompagnement. </a:t>
            </a:r>
          </a:p>
          <a:p>
            <a:r>
              <a:rPr lang="fr-FR" baseline="0" dirty="0" smtClean="0"/>
              <a:t>L’évolution positive des capacités d’attention du groupe d’élèves est fortement corrélée à l’utilisation des outils, mots et acronymes, par le professeur dans son guidage pédagogique au quotidien: proposer une séance ATOLE par semaine, suivie d’une évaluation par le Quizz de fin de séquence, sans intégration aux postures pédagogiques de l’enseignant ne donnera pas les effets attendus sur le long terme.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5</a:t>
            </a:fld>
            <a:endParaRPr lang="fr-FR" dirty="0"/>
          </a:p>
        </p:txBody>
      </p:sp>
    </p:spTree>
    <p:extLst>
      <p:ext uri="{BB962C8B-B14F-4D97-AF65-F5344CB8AC3E}">
        <p14:creationId xmlns:p14="http://schemas.microsoft.com/office/powerpoint/2010/main" val="67099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ATTENDUS SEQUENCE10</a:t>
            </a:r>
          </a:p>
          <a:p>
            <a:r>
              <a:rPr lang="fr-FR" sz="1200" b="0" i="0" u="none" strike="noStrike" kern="1200" baseline="0" dirty="0" smtClean="0">
                <a:solidFill>
                  <a:schemeClr val="tx1"/>
                </a:solidFill>
                <a:latin typeface="+mn-lt"/>
                <a:ea typeface="+mn-ea"/>
                <a:cs typeface="+mn-cs"/>
              </a:rPr>
              <a:t>- Décrire et expliquer ce qu’est une </a:t>
            </a:r>
            <a:r>
              <a:rPr lang="fr-FR" sz="1200" b="1" i="0" u="none" strike="noStrike" kern="1200" baseline="0" dirty="0" smtClean="0">
                <a:solidFill>
                  <a:schemeClr val="tx1"/>
                </a:solidFill>
                <a:latin typeface="+mn-lt"/>
                <a:ea typeface="+mn-ea"/>
                <a:cs typeface="+mn-cs"/>
              </a:rPr>
              <a:t>action mentale </a:t>
            </a:r>
            <a:r>
              <a:rPr lang="fr-FR" sz="1200" b="0" i="0" u="none" strike="noStrike" kern="1200" baseline="0" dirty="0" smtClean="0">
                <a:solidFill>
                  <a:schemeClr val="tx1"/>
                </a:solidFill>
                <a:latin typeface="+mn-lt"/>
                <a:ea typeface="+mn-ea"/>
                <a:cs typeface="+mn-cs"/>
              </a:rPr>
              <a:t>à partir d’exemples, en précisant leur utilité ; </a:t>
            </a:r>
          </a:p>
          <a:p>
            <a:r>
              <a:rPr lang="fr-FR" sz="1200" b="0" i="0" u="none" strike="noStrike" kern="1200" baseline="0" dirty="0" smtClean="0">
                <a:solidFill>
                  <a:schemeClr val="tx1"/>
                </a:solidFill>
                <a:latin typeface="+mn-lt"/>
                <a:ea typeface="+mn-ea"/>
                <a:cs typeface="+mn-cs"/>
              </a:rPr>
              <a:t>- Expliquer la différence entre un </a:t>
            </a:r>
            <a:r>
              <a:rPr lang="fr-FR" sz="1200" b="1" i="0" u="none" strike="noStrike" kern="1200" baseline="0" dirty="0" smtClean="0">
                <a:solidFill>
                  <a:schemeClr val="tx1"/>
                </a:solidFill>
                <a:latin typeface="+mn-lt"/>
                <a:ea typeface="+mn-ea"/>
                <a:cs typeface="+mn-cs"/>
              </a:rPr>
              <a:t>PIM du corps </a:t>
            </a:r>
            <a:r>
              <a:rPr lang="fr-FR" sz="1200" b="0" i="0" u="none" strike="noStrike" kern="1200" baseline="0" dirty="0" smtClean="0">
                <a:solidFill>
                  <a:schemeClr val="tx1"/>
                </a:solidFill>
                <a:latin typeface="+mn-lt"/>
                <a:ea typeface="+mn-ea"/>
                <a:cs typeface="+mn-cs"/>
              </a:rPr>
              <a:t>et un </a:t>
            </a:r>
            <a:r>
              <a:rPr lang="fr-FR" sz="1200" b="1" i="0" u="none" strike="noStrike" kern="1200" baseline="0" dirty="0" smtClean="0">
                <a:solidFill>
                  <a:schemeClr val="tx1"/>
                </a:solidFill>
                <a:latin typeface="+mn-lt"/>
                <a:ea typeface="+mn-ea"/>
                <a:cs typeface="+mn-cs"/>
              </a:rPr>
              <a:t>PIM intellectuel </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 Mettre en œuvre au moins </a:t>
            </a:r>
            <a:r>
              <a:rPr lang="fr-FR" sz="1200" b="1" i="0" u="none" strike="noStrike" kern="1200" baseline="0" dirty="0" smtClean="0">
                <a:solidFill>
                  <a:schemeClr val="tx1"/>
                </a:solidFill>
                <a:latin typeface="+mn-lt"/>
                <a:ea typeface="+mn-ea"/>
                <a:cs typeface="+mn-cs"/>
              </a:rPr>
              <a:t>deux types d’actions mentales </a:t>
            </a:r>
            <a:r>
              <a:rPr lang="fr-FR" sz="1200" b="0" i="0" u="none" strike="noStrike" kern="1200" baseline="0" dirty="0" smtClean="0">
                <a:solidFill>
                  <a:schemeClr val="tx1"/>
                </a:solidFill>
                <a:latin typeface="+mn-lt"/>
                <a:ea typeface="+mn-ea"/>
                <a:cs typeface="+mn-cs"/>
              </a:rPr>
              <a:t>utilisés lors des exercices scolaires : générer un mot ou une phrase interne avec la petite voix et se former une image mentale (à partir d’un mot lu ou entendu, ex. : « triangle ») ; </a:t>
            </a:r>
          </a:p>
          <a:p>
            <a:r>
              <a:rPr lang="fr-FR" sz="1200" b="0" i="0" u="none" strike="noStrike" kern="1200" baseline="0" dirty="0" smtClean="0">
                <a:solidFill>
                  <a:schemeClr val="tx1"/>
                </a:solidFill>
                <a:latin typeface="+mn-lt"/>
                <a:ea typeface="+mn-ea"/>
                <a:cs typeface="+mn-cs"/>
              </a:rPr>
              <a:t>- Décrire précisément ce qu’ils cherchent à « voir » sur leur « </a:t>
            </a:r>
            <a:r>
              <a:rPr lang="fr-FR" sz="1200" b="1" i="0" u="none" strike="noStrike" kern="1200" baseline="0" dirty="0" smtClean="0">
                <a:solidFill>
                  <a:schemeClr val="tx1"/>
                </a:solidFill>
                <a:latin typeface="+mn-lt"/>
                <a:ea typeface="+mn-ea"/>
                <a:cs typeface="+mn-cs"/>
              </a:rPr>
              <a:t>écran mental </a:t>
            </a:r>
            <a:r>
              <a:rPr lang="fr-FR" sz="1200" b="0" i="0" u="none" strike="noStrike" kern="1200" baseline="0" dirty="0" smtClean="0">
                <a:solidFill>
                  <a:schemeClr val="tx1"/>
                </a:solidFill>
                <a:latin typeface="+mn-lt"/>
                <a:ea typeface="+mn-ea"/>
                <a:cs typeface="+mn-cs"/>
              </a:rPr>
              <a:t>» lorsqu’ils sont interrogés à ce propos durant un exercice scolaire ; </a:t>
            </a:r>
          </a:p>
          <a:p>
            <a:r>
              <a:rPr lang="fr-FR" sz="1200" b="0" i="0" u="none" strike="noStrike" kern="1200" baseline="0" dirty="0" smtClean="0">
                <a:solidFill>
                  <a:schemeClr val="tx1"/>
                </a:solidFill>
                <a:latin typeface="+mn-lt"/>
                <a:ea typeface="+mn-ea"/>
                <a:cs typeface="+mn-cs"/>
              </a:rPr>
              <a:t>- Décrire et utiliser le ou les </a:t>
            </a:r>
            <a:r>
              <a:rPr lang="fr-FR" sz="1200" b="1" i="0" u="none" strike="noStrike" kern="1200" baseline="0" dirty="0" smtClean="0">
                <a:solidFill>
                  <a:schemeClr val="tx1"/>
                </a:solidFill>
                <a:latin typeface="+mn-lt"/>
                <a:ea typeface="+mn-ea"/>
                <a:cs typeface="+mn-cs"/>
              </a:rPr>
              <a:t>PIM efficaces </a:t>
            </a:r>
            <a:r>
              <a:rPr lang="fr-FR" sz="1200" b="0" i="0" u="none" strike="noStrike" kern="1200" baseline="0" dirty="0" smtClean="0">
                <a:solidFill>
                  <a:schemeClr val="tx1"/>
                </a:solidFill>
                <a:latin typeface="+mn-lt"/>
                <a:ea typeface="+mn-ea"/>
                <a:cs typeface="+mn-cs"/>
              </a:rPr>
              <a:t>pour a) comprendre le sens d’un texte qui leur est lu, ou qu’ils lisent, b) décrire une scène qu’ils ont vécue ou imaginée </a:t>
            </a:r>
          </a:p>
          <a:p>
            <a:r>
              <a:rPr lang="fr-FR" sz="1200" b="0" i="0" u="none" strike="noStrike" kern="1200" baseline="0" dirty="0" smtClean="0">
                <a:solidFill>
                  <a:schemeClr val="tx1"/>
                </a:solidFill>
                <a:latin typeface="+mn-lt"/>
                <a:ea typeface="+mn-ea"/>
                <a:cs typeface="+mn-cs"/>
              </a:rPr>
              <a:t>- Décrire le type d’action mentale dont ils ont besoin pour analyser, retenir ou comprendre ce qu’ils regardent en expliquant « </a:t>
            </a:r>
            <a:r>
              <a:rPr lang="fr-FR" sz="1200" b="1" i="0" u="none" strike="noStrike" kern="1200" baseline="0" dirty="0" smtClean="0">
                <a:solidFill>
                  <a:schemeClr val="tx1"/>
                </a:solidFill>
                <a:latin typeface="+mn-lt"/>
                <a:ea typeface="+mn-ea"/>
                <a:cs typeface="+mn-cs"/>
              </a:rPr>
              <a:t>ce que doit faire leur abeille </a:t>
            </a:r>
            <a:r>
              <a:rPr lang="fr-FR" sz="1200" b="0" i="0" u="none" strike="noStrike" kern="1200" baseline="0" dirty="0" smtClean="0">
                <a:solidFill>
                  <a:schemeClr val="tx1"/>
                </a:solidFill>
                <a:latin typeface="+mn-lt"/>
                <a:ea typeface="+mn-ea"/>
                <a:cs typeface="+mn-cs"/>
              </a:rPr>
              <a:t>» (ex. : convertir un mot écrit en ce même mot, prononcé mentalement avec la petite voix) ; </a:t>
            </a:r>
          </a:p>
          <a:p>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Appliquer un PIM intellectuel </a:t>
            </a:r>
            <a:r>
              <a:rPr lang="fr-FR" sz="1200" b="0" i="0" u="none" strike="noStrike" kern="1200" baseline="0" dirty="0" smtClean="0">
                <a:solidFill>
                  <a:schemeClr val="tx1"/>
                </a:solidFill>
                <a:latin typeface="+mn-lt"/>
                <a:ea typeface="+mn-ea"/>
                <a:cs typeface="+mn-cs"/>
              </a:rPr>
              <a:t>qui leur est proposé par l’enseignant ou par les autres élèves ; </a:t>
            </a:r>
          </a:p>
          <a:p>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Imaginer et construire de nouveaux PIM </a:t>
            </a:r>
            <a:r>
              <a:rPr lang="fr-FR" sz="1200" b="0" i="0" u="none" strike="noStrike" kern="1200" baseline="0" dirty="0" smtClean="0">
                <a:solidFill>
                  <a:schemeClr val="tx1"/>
                </a:solidFill>
                <a:latin typeface="+mn-lt"/>
                <a:ea typeface="+mn-ea"/>
                <a:cs typeface="+mn-cs"/>
              </a:rPr>
              <a:t>pour les activités scolaires qui leur sont proposées, et les décrire à destination d’autrui pour les partager. </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32</a:t>
            </a:fld>
            <a:endParaRPr lang="fr-FR" dirty="0"/>
          </a:p>
        </p:txBody>
      </p:sp>
    </p:spTree>
    <p:extLst>
      <p:ext uri="{BB962C8B-B14F-4D97-AF65-F5344CB8AC3E}">
        <p14:creationId xmlns:p14="http://schemas.microsoft.com/office/powerpoint/2010/main" val="4103737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33</a:t>
            </a:fld>
            <a:endParaRPr lang="fr-FR" dirty="0"/>
          </a:p>
        </p:txBody>
      </p:sp>
    </p:spTree>
    <p:extLst>
      <p:ext uri="{BB962C8B-B14F-4D97-AF65-F5344CB8AC3E}">
        <p14:creationId xmlns:p14="http://schemas.microsoft.com/office/powerpoint/2010/main" val="623554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Quizz séquence 10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Qui peut voir tes actions mentales : </a:t>
            </a:r>
          </a:p>
          <a:p>
            <a:r>
              <a:rPr lang="fr-FR" sz="1200" b="0" i="0" u="none" strike="noStrike" kern="1200" baseline="0" dirty="0" smtClean="0">
                <a:solidFill>
                  <a:schemeClr val="tx1"/>
                </a:solidFill>
                <a:latin typeface="+mn-lt"/>
                <a:ea typeface="+mn-ea"/>
                <a:cs typeface="+mn-cs"/>
              </a:rPr>
              <a:t>a. Tout le monde </a:t>
            </a:r>
          </a:p>
          <a:p>
            <a:r>
              <a:rPr lang="fr-FR" sz="1200" b="0" i="1" u="none" strike="noStrike" kern="1200" baseline="0" dirty="0" smtClean="0">
                <a:solidFill>
                  <a:schemeClr val="tx1"/>
                </a:solidFill>
                <a:latin typeface="+mn-lt"/>
                <a:ea typeface="+mn-ea"/>
                <a:cs typeface="+mn-cs"/>
              </a:rPr>
              <a:t>b. Seulement toi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 Personne </a:t>
            </a:r>
          </a:p>
          <a:p>
            <a:r>
              <a:rPr lang="fr-FR" sz="1200" b="0" i="0" u="none" strike="noStrike" kern="1200" baseline="0" dirty="0" smtClean="0">
                <a:solidFill>
                  <a:schemeClr val="tx1"/>
                </a:solidFill>
                <a:latin typeface="+mn-lt"/>
                <a:ea typeface="+mn-ea"/>
                <a:cs typeface="+mn-cs"/>
              </a:rPr>
              <a:t>2. Qu’est-ce que la « petite voix » dans notre tête ? (</a:t>
            </a:r>
            <a:r>
              <a:rPr lang="fr-FR" sz="1200" b="0" i="1" u="none" strike="noStrike" kern="1200" baseline="0" dirty="0" smtClean="0">
                <a:solidFill>
                  <a:schemeClr val="tx1"/>
                </a:solidFill>
                <a:latin typeface="+mn-lt"/>
                <a:ea typeface="+mn-ea"/>
                <a:cs typeface="+mn-cs"/>
              </a:rPr>
              <a:t>C’est une voix qui nous parle dans notre tête et qui permet de se concentrer ou encore de retenir des choses).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3. Décris une situation dans laquelle tu trouves que ta « petite voix » est utile. </a:t>
            </a:r>
          </a:p>
          <a:p>
            <a:r>
              <a:rPr lang="fr-FR" sz="1200" b="0" i="0" u="none" strike="noStrike" kern="1200" baseline="0" dirty="0" smtClean="0">
                <a:solidFill>
                  <a:schemeClr val="tx1"/>
                </a:solidFill>
                <a:latin typeface="+mn-lt"/>
                <a:ea typeface="+mn-ea"/>
                <a:cs typeface="+mn-cs"/>
              </a:rPr>
              <a:t>4. Qu’est-ce qu’une action mentale ? </a:t>
            </a:r>
            <a:r>
              <a:rPr lang="fr-FR" sz="1200" b="0" i="1" u="none" strike="noStrike" kern="1200" baseline="0" dirty="0" smtClean="0">
                <a:solidFill>
                  <a:schemeClr val="tx1"/>
                </a:solidFill>
                <a:latin typeface="+mn-lt"/>
                <a:ea typeface="+mn-ea"/>
                <a:cs typeface="+mn-cs"/>
              </a:rPr>
              <a:t>(C’est une action intellectuelle, qui se passe dans ma tête et que je suis seule à voir, par exemple créer une image mentale).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Explique ce qui différencie un PIM du corps et un PIM mental ? </a:t>
            </a:r>
            <a:r>
              <a:rPr lang="fr-FR" sz="1200" b="0" i="1" u="none" strike="noStrike" kern="1200" baseline="0" dirty="0" smtClean="0">
                <a:solidFill>
                  <a:schemeClr val="tx1"/>
                </a:solidFill>
                <a:latin typeface="+mn-lt"/>
                <a:ea typeface="+mn-ea"/>
                <a:cs typeface="+mn-cs"/>
              </a:rPr>
              <a:t>(Les PIM du corps mettent en jeu un geste visible de l’extérieur, alors que les PIM mentaux mettent en jeu une action mentale telle que la création d’une image mentale par exemple).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6. Que fait l’abeille lorsqu’elle se pose sur un mot lors d’un exercice de lecture ? </a:t>
            </a:r>
            <a:r>
              <a:rPr lang="fr-FR" sz="1200" b="0" i="1" u="none" strike="noStrike" kern="1200" baseline="0" dirty="0" smtClean="0">
                <a:solidFill>
                  <a:schemeClr val="tx1"/>
                </a:solidFill>
                <a:latin typeface="+mn-lt"/>
                <a:ea typeface="+mn-ea"/>
                <a:cs typeface="+mn-cs"/>
              </a:rPr>
              <a:t>(Dès que l’abeille se pose sur une lettre ou bien un mot, il faut créer un « son mental » (petite-voix).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7. Décris un PIM pour corriger les fautes d’orthographe d’un texte. </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34</a:t>
            </a:fld>
            <a:endParaRPr lang="fr-FR" dirty="0"/>
          </a:p>
        </p:txBody>
      </p:sp>
    </p:spTree>
    <p:extLst>
      <p:ext uri="{BB962C8B-B14F-4D97-AF65-F5344CB8AC3E}">
        <p14:creationId xmlns:p14="http://schemas.microsoft.com/office/powerpoint/2010/main" val="3808159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36</a:t>
            </a:fld>
            <a:endParaRPr lang="fr-FR" dirty="0"/>
          </a:p>
        </p:txBody>
      </p:sp>
    </p:spTree>
    <p:extLst>
      <p:ext uri="{BB962C8B-B14F-4D97-AF65-F5344CB8AC3E}">
        <p14:creationId xmlns:p14="http://schemas.microsoft.com/office/powerpoint/2010/main" val="1049577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a été élaboré selon les dernières versions de la taxonomie de Bloom – voir</a:t>
            </a:r>
            <a:r>
              <a:rPr lang="fr-FR" baseline="0" dirty="0" smtClean="0"/>
              <a:t> diapos 38 à 48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37</a:t>
            </a:fld>
            <a:endParaRPr lang="fr-FR" dirty="0"/>
          </a:p>
        </p:txBody>
      </p:sp>
    </p:spTree>
    <p:extLst>
      <p:ext uri="{BB962C8B-B14F-4D97-AF65-F5344CB8AC3E}">
        <p14:creationId xmlns:p14="http://schemas.microsoft.com/office/powerpoint/2010/main" val="1553554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attendus de fin de séquences y sont listés, on</a:t>
            </a:r>
            <a:r>
              <a:rPr lang="fr-FR" baseline="0" dirty="0" smtClean="0"/>
              <a:t> peut y indiquer le niveau d’appropriation par l’enfant des différents concepts, outils, mots et acronymes du programme ATOLE, et d’inscrire la date d’observation, de l’âge de l’enfant ou du niveau de classe où cette observation de réussite à été effectués.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38</a:t>
            </a:fld>
            <a:endParaRPr lang="fr-FR" dirty="0"/>
          </a:p>
        </p:txBody>
      </p:sp>
    </p:spTree>
    <p:extLst>
      <p:ext uri="{BB962C8B-B14F-4D97-AF65-F5344CB8AC3E}">
        <p14:creationId xmlns:p14="http://schemas.microsoft.com/office/powerpoint/2010/main" val="354901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smtClean="0"/>
              <a:t>Idéalement, le programme</a:t>
            </a:r>
            <a:r>
              <a:rPr lang="fr-FR" baseline="0" noProof="0" dirty="0" smtClean="0"/>
              <a:t> ATOLE devrait s’inscrire dans plusieurs classes d’un même établissement avec une progression; ceci en vue d’une meilleure efficacité</a:t>
            </a:r>
            <a:endParaRPr lang="fr-FR" noProof="0"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40</a:t>
            </a:fld>
            <a:endParaRPr lang="fr-FR" dirty="0"/>
          </a:p>
        </p:txBody>
      </p:sp>
    </p:spTree>
    <p:extLst>
      <p:ext uri="{BB962C8B-B14F-4D97-AF65-F5344CB8AC3E}">
        <p14:creationId xmlns:p14="http://schemas.microsoft.com/office/powerpoint/2010/main" val="1287279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PROFESSEUR PRINCIPAL,</a:t>
            </a:r>
            <a:r>
              <a:rPr lang="fr-FR" baseline="0" dirty="0" smtClean="0"/>
              <a:t> professeur de français et/ou de SVT, avec lecture des « petites bulles de l’attention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41</a:t>
            </a:fld>
            <a:endParaRPr lang="fr-FR" dirty="0"/>
          </a:p>
        </p:txBody>
      </p:sp>
    </p:spTree>
    <p:extLst>
      <p:ext uri="{BB962C8B-B14F-4D97-AF65-F5344CB8AC3E}">
        <p14:creationId xmlns:p14="http://schemas.microsoft.com/office/powerpoint/2010/main" val="2919645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42</a:t>
            </a:fld>
            <a:endParaRPr lang="fr-FR" dirty="0"/>
          </a:p>
        </p:txBody>
      </p:sp>
    </p:spTree>
    <p:extLst>
      <p:ext uri="{BB962C8B-B14F-4D97-AF65-F5344CB8AC3E}">
        <p14:creationId xmlns:p14="http://schemas.microsoft.com/office/powerpoint/2010/main" val="2223379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43</a:t>
            </a:fld>
            <a:endParaRPr lang="fr-FR" dirty="0"/>
          </a:p>
        </p:txBody>
      </p:sp>
    </p:spTree>
    <p:extLst>
      <p:ext uri="{BB962C8B-B14F-4D97-AF65-F5344CB8AC3E}">
        <p14:creationId xmlns:p14="http://schemas.microsoft.com/office/powerpoint/2010/main" val="193787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solidFill>
                  <a:srgbClr val="002060"/>
                </a:solidFill>
                <a:latin typeface="Arial" panose="020B0604020202020204" pitchFamily="34" charset="0"/>
                <a:cs typeface="Arial" panose="020B0604020202020204" pitchFamily="34" charset="0"/>
              </a:rPr>
              <a:t>Établir pourquoi l’attention permet d’établir un</a:t>
            </a:r>
            <a:r>
              <a:rPr lang="fr-FR" sz="1200" b="1" dirty="0" smtClean="0">
                <a:solidFill>
                  <a:srgbClr val="C00000"/>
                </a:solidFill>
                <a:latin typeface="Arial" panose="020B0604020202020204" pitchFamily="34" charset="0"/>
                <a:cs typeface="Arial" panose="020B0604020202020204" pitchFamily="34" charset="0"/>
              </a:rPr>
              <a:t> contact </a:t>
            </a:r>
            <a:r>
              <a:rPr lang="fr-FR" sz="1200" b="1" dirty="0" smtClean="0">
                <a:solidFill>
                  <a:srgbClr val="002060"/>
                </a:solidFill>
                <a:latin typeface="Arial" panose="020B0604020202020204" pitchFamily="34" charset="0"/>
                <a:cs typeface="Arial" panose="020B0604020202020204" pitchFamily="34" charset="0"/>
              </a:rPr>
              <a:t>– et donc de </a:t>
            </a:r>
            <a:r>
              <a:rPr lang="fr-FR" sz="1200" b="1" dirty="0" smtClean="0">
                <a:solidFill>
                  <a:srgbClr val="C00000"/>
                </a:solidFill>
                <a:latin typeface="Arial" panose="020B0604020202020204" pitchFamily="34" charset="0"/>
                <a:cs typeface="Arial" panose="020B0604020202020204" pitchFamily="34" charset="0"/>
              </a:rPr>
              <a:t>se connecter </a:t>
            </a:r>
            <a:r>
              <a:rPr lang="fr-FR" sz="1200" dirty="0" smtClean="0">
                <a:latin typeface="Arial" panose="020B0604020202020204" pitchFamily="34" charset="0"/>
                <a:cs typeface="Arial" panose="020B0604020202020204" pitchFamily="34" charset="0"/>
              </a:rPr>
              <a:t>– </a:t>
            </a:r>
            <a:r>
              <a:rPr lang="fr-FR" sz="1200" i="1" cap="none" dirty="0" smtClean="0">
                <a:solidFill>
                  <a:srgbClr val="002060"/>
                </a:solidFill>
                <a:latin typeface="Arial" panose="020B0604020202020204" pitchFamily="34" charset="0"/>
                <a:cs typeface="Arial" panose="020B0604020202020204" pitchFamily="34" charset="0"/>
              </a:rPr>
              <a:t>Avec une personne ou un élément de son environnement (et pourquoi c’est utile et souvent nécessaire) </a:t>
            </a:r>
          </a:p>
          <a:p>
            <a:r>
              <a:rPr lang="fr-FR" sz="1200" dirty="0" smtClean="0">
                <a:latin typeface="Arial" panose="020B0604020202020204" pitchFamily="34" charset="0"/>
                <a:cs typeface="Arial" panose="020B0604020202020204" pitchFamily="34" charset="0"/>
              </a:rPr>
              <a:t>Donner des </a:t>
            </a:r>
            <a:r>
              <a:rPr lang="fr-FR" sz="1200" b="1" dirty="0" smtClean="0">
                <a:latin typeface="Arial" panose="020B0604020202020204" pitchFamily="34" charset="0"/>
                <a:cs typeface="Arial" panose="020B0604020202020204" pitchFamily="34" charset="0"/>
              </a:rPr>
              <a:t>exemples de métiers ou d’activités </a:t>
            </a:r>
            <a:r>
              <a:rPr lang="fr-FR" sz="1200" dirty="0" smtClean="0">
                <a:latin typeface="Arial" panose="020B0604020202020204" pitchFamily="34" charset="0"/>
                <a:cs typeface="Arial" panose="020B0604020202020204" pitchFamily="34" charset="0"/>
              </a:rPr>
              <a:t>qui demandent d’être très bien concentrés, en expliquant pourquoi </a:t>
            </a:r>
          </a:p>
          <a:p>
            <a:r>
              <a:rPr lang="fr-FR" sz="1200" b="1" dirty="0" smtClean="0">
                <a:solidFill>
                  <a:srgbClr val="002060"/>
                </a:solidFill>
                <a:latin typeface="Arial" panose="020B0604020202020204" pitchFamily="34" charset="0"/>
                <a:cs typeface="Arial" panose="020B0604020202020204" pitchFamily="34" charset="0"/>
              </a:rPr>
              <a:t>Expliquer en quoi consiste </a:t>
            </a:r>
            <a:r>
              <a:rPr lang="fr-FR" sz="1200" b="1" dirty="0" smtClean="0">
                <a:solidFill>
                  <a:srgbClr val="C00000"/>
                </a:solidFill>
                <a:latin typeface="Arial" panose="020B0604020202020204" pitchFamily="34" charset="0"/>
                <a:cs typeface="Arial" panose="020B0604020202020204" pitchFamily="34" charset="0"/>
              </a:rPr>
              <a:t>le programme ATOLE </a:t>
            </a:r>
          </a:p>
          <a:p>
            <a:r>
              <a:rPr lang="fr-FR" sz="1200" dirty="0" smtClean="0">
                <a:latin typeface="Arial" panose="020B0604020202020204" pitchFamily="34" charset="0"/>
                <a:cs typeface="Arial" panose="020B0604020202020204" pitchFamily="34" charset="0"/>
              </a:rPr>
              <a:t>Connaitre l’ensemble des </a:t>
            </a:r>
            <a:r>
              <a:rPr lang="fr-FR" sz="1200" b="1" dirty="0" smtClean="0">
                <a:solidFill>
                  <a:srgbClr val="C00000"/>
                </a:solidFill>
                <a:latin typeface="Arial" panose="020B0604020202020204" pitchFamily="34" charset="0"/>
                <a:cs typeface="Arial" panose="020B0604020202020204" pitchFamily="34" charset="0"/>
              </a:rPr>
              <a:t>vecteurs de l’attention </a:t>
            </a:r>
            <a:r>
              <a:rPr lang="fr-FR" sz="1200" dirty="0" smtClean="0">
                <a:latin typeface="Arial" panose="020B0604020202020204" pitchFamily="34" charset="0"/>
                <a:cs typeface="Arial" panose="020B0604020202020204" pitchFamily="34" charset="0"/>
              </a:rPr>
              <a:t>qui peuvent constituer des sources de distractions, mais qui représentent également des outils favorisant la concentration  </a:t>
            </a:r>
          </a:p>
          <a:p>
            <a:r>
              <a:rPr lang="fr-FR" sz="1200" b="1" dirty="0" smtClean="0">
                <a:solidFill>
                  <a:srgbClr val="002060"/>
                </a:solidFill>
                <a:latin typeface="Arial" panose="020B0604020202020204" pitchFamily="34" charset="0"/>
                <a:cs typeface="Arial" panose="020B0604020202020204" pitchFamily="34" charset="0"/>
              </a:rPr>
              <a:t>Adopter une attitude attentive lorsque l’enseignant utilise le</a:t>
            </a:r>
            <a:r>
              <a:rPr lang="fr-FR" sz="1200" b="1" dirty="0" smtClean="0">
                <a:latin typeface="Arial" panose="020B0604020202020204" pitchFamily="34" charset="0"/>
                <a:cs typeface="Arial" panose="020B0604020202020204" pitchFamily="34" charset="0"/>
              </a:rPr>
              <a:t> </a:t>
            </a:r>
            <a:r>
              <a:rPr lang="fr-FR" sz="1200" b="1" dirty="0" smtClean="0">
                <a:solidFill>
                  <a:srgbClr val="C00000"/>
                </a:solidFill>
                <a:latin typeface="Arial" panose="020B0604020202020204" pitchFamily="34" charset="0"/>
                <a:cs typeface="Arial" panose="020B0604020202020204" pitchFamily="34" charset="0"/>
              </a:rPr>
              <a:t>code « contact » </a:t>
            </a:r>
            <a:r>
              <a:rPr lang="fr-FR" sz="1200" dirty="0" smtClean="0">
                <a:latin typeface="Arial" panose="020B0604020202020204" pitchFamily="34" charset="0"/>
                <a:cs typeface="Arial" panose="020B0604020202020204" pitchFamily="34" charset="0"/>
              </a:rPr>
              <a:t>en classe:</a:t>
            </a:r>
            <a:r>
              <a:rPr lang="fr-FR" sz="1200" baseline="0" dirty="0" smtClean="0">
                <a:latin typeface="Arial" panose="020B0604020202020204" pitchFamily="34" charset="0"/>
                <a:cs typeface="Arial" panose="020B0604020202020204" pitchFamily="34" charset="0"/>
              </a:rPr>
              <a:t> orienter son regard et son écoute, avoir l’intention de comprendre ce qui est dit pour apprendre, pour travailler</a:t>
            </a:r>
            <a:r>
              <a:rPr lang="fr-FR" sz="1200" dirty="0" smtClean="0">
                <a:latin typeface="Arial" panose="020B0604020202020204" pitchFamily="34" charset="0"/>
                <a:cs typeface="Arial" panose="020B0604020202020204" pitchFamily="34" charset="0"/>
              </a:rPr>
              <a:t>.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6</a:t>
            </a:fld>
            <a:endParaRPr lang="fr-FR" dirty="0"/>
          </a:p>
        </p:txBody>
      </p:sp>
    </p:spTree>
    <p:extLst>
      <p:ext uri="{BB962C8B-B14F-4D97-AF65-F5344CB8AC3E}">
        <p14:creationId xmlns:p14="http://schemas.microsoft.com/office/powerpoint/2010/main" val="3763317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petites bulles de l’attention</a:t>
            </a:r>
            <a:r>
              <a:rPr lang="fr-FR" baseline="0" dirty="0" smtClean="0"/>
              <a:t> peuvent être proposée en lecture suivie en classe, par le professeur de français, ou par le professeur de SVT, ou encore mieux par les deux.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44</a:t>
            </a:fld>
            <a:endParaRPr lang="fr-FR" dirty="0"/>
          </a:p>
        </p:txBody>
      </p:sp>
    </p:spTree>
    <p:extLst>
      <p:ext uri="{BB962C8B-B14F-4D97-AF65-F5344CB8AC3E}">
        <p14:creationId xmlns:p14="http://schemas.microsoft.com/office/powerpoint/2010/main" val="40197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Séquence 1 </a:t>
            </a:r>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Les rituels dès cette séquence </a:t>
            </a:r>
            <a:endParaRPr lang="fr-FR" sz="1200" b="0" i="0" u="none" strike="noStrike" kern="1200" baseline="0" dirty="0" smtClean="0">
              <a:solidFill>
                <a:schemeClr val="tx1"/>
              </a:solidFill>
              <a:latin typeface="+mn-lt"/>
              <a:ea typeface="+mn-ea"/>
              <a:cs typeface="+mn-cs"/>
            </a:endParaRPr>
          </a:p>
          <a:p>
            <a:r>
              <a:rPr lang="fr-FR" sz="1200" b="1" i="1" u="none" strike="noStrike" kern="1200" baseline="0" dirty="0" smtClean="0">
                <a:solidFill>
                  <a:schemeClr val="tx1"/>
                </a:solidFill>
                <a:latin typeface="+mn-lt"/>
                <a:ea typeface="+mn-ea"/>
                <a:cs typeface="+mn-cs"/>
              </a:rPr>
              <a:t>Le mot </a:t>
            </a:r>
            <a:r>
              <a:rPr lang="fr-FR" sz="1200" b="0" i="0" u="none" strike="noStrike" kern="1200" baseline="0" dirty="0" smtClean="0">
                <a:solidFill>
                  <a:schemeClr val="tx1"/>
                </a:solidFill>
                <a:latin typeface="+mn-lt"/>
                <a:ea typeface="+mn-ea"/>
                <a:cs typeface="+mn-cs"/>
              </a:rPr>
              <a:t>‘</a:t>
            </a:r>
            <a:r>
              <a:rPr lang="fr-FR" sz="1200" b="1" i="1" u="none" strike="noStrike" kern="1200" baseline="0" dirty="0" smtClean="0">
                <a:solidFill>
                  <a:schemeClr val="tx1"/>
                </a:solidFill>
                <a:latin typeface="+mn-lt"/>
                <a:ea typeface="+mn-ea"/>
                <a:cs typeface="+mn-cs"/>
              </a:rPr>
              <a:t>CONTACT</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Au fil de la classe : utiliser un mot systématique à chaque fois qu’il est nécessaire que les élèves se « connectent » à l’enseignant, à ce qu’il dit ou bien leur montre. Ce mot, qui peut être « Contact », « Connexion » ou « Concentration » (mais toujours le même mot), leur indiquera qu’il est nécessaire d’établir, pendant quelques instants, une connexion directe entre l’enseignant et les régions les plus « intelligentes » de leur cerveau, par le biais de leur attention. </a:t>
            </a:r>
          </a:p>
          <a:p>
            <a:r>
              <a:rPr lang="fr-FR" sz="1200" b="1" i="1" u="none" strike="noStrike" kern="1200" baseline="0" dirty="0" smtClean="0">
                <a:solidFill>
                  <a:schemeClr val="tx1"/>
                </a:solidFill>
                <a:latin typeface="+mn-lt"/>
                <a:ea typeface="+mn-ea"/>
                <a:cs typeface="+mn-cs"/>
              </a:rPr>
              <a:t>Le Perroquet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À chaque fois qu’une consigne orale ou écrite est énoncée (par exemple lorsque les devoirs sont donnés), proposer aux élèves qu’ils répètent consciemment et silencieusement dans leur tête la consigne (par exemple, « exercice 1 page 20 ») jusqu’à ce qu’ils aient fini de la noter. Leur laisser le temps de terminer, sans répéter la consigne. Cela permet aux élèves de ritualiser l’utilisation de leur </a:t>
            </a:r>
            <a:r>
              <a:rPr lang="fr-FR" sz="1200" b="1" i="0" u="none" strike="noStrike" kern="1200" baseline="0" dirty="0" smtClean="0">
                <a:solidFill>
                  <a:schemeClr val="tx1"/>
                </a:solidFill>
                <a:latin typeface="+mn-lt"/>
                <a:ea typeface="+mn-ea"/>
                <a:cs typeface="+mn-cs"/>
              </a:rPr>
              <a:t>petite voix </a:t>
            </a:r>
            <a:r>
              <a:rPr lang="fr-FR" sz="1200" b="0" i="0" u="none" strike="noStrike" kern="1200" baseline="0" dirty="0" smtClean="0">
                <a:solidFill>
                  <a:schemeClr val="tx1"/>
                </a:solidFill>
                <a:latin typeface="+mn-lt"/>
                <a:ea typeface="+mn-ea"/>
                <a:cs typeface="+mn-cs"/>
              </a:rPr>
              <a:t>et de prendre conscience de son intérêt dans la mémorisation. </a:t>
            </a:r>
          </a:p>
          <a:p>
            <a:r>
              <a:rPr lang="fr-FR" sz="1200" b="1" i="1" u="none" strike="noStrike" kern="1200" baseline="0" dirty="0" smtClean="0">
                <a:solidFill>
                  <a:schemeClr val="tx1"/>
                </a:solidFill>
                <a:latin typeface="+mn-lt"/>
                <a:ea typeface="+mn-ea"/>
                <a:cs typeface="+mn-cs"/>
              </a:rPr>
              <a:t>L’Appareil photo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Lorsque les élèves doivent ranger le bureau, leur demander de fermer les yeux et de poser les mains sur leur bureau, pendant qu’ils entendent la description orale des éléments à laisser sur le bureau (la trousse + la règle + l’agenda par exemple). Proposer aux élèves d’imaginer dans leur tête à quoi va ressembler leur bureau après le rangement, sous forme d’une image mentale (leur demander de « prendre une photographie dans leur tête du bureau rangé », pour qu’ils visualisent exactement à quoi va ressembler leur bureau une fois rangé). Ensuite, laisser les élèves agir pour que le bureau ressemble à l’image mentale qu’ils se sont créée pendant la description. Cela permet de ritualiser l’utilisation des </a:t>
            </a:r>
            <a:r>
              <a:rPr lang="fr-FR" sz="1200" b="1" i="0" u="none" strike="noStrike" kern="1200" baseline="0" dirty="0" smtClean="0">
                <a:solidFill>
                  <a:schemeClr val="tx1"/>
                </a:solidFill>
                <a:latin typeface="+mn-lt"/>
                <a:ea typeface="+mn-ea"/>
                <a:cs typeface="+mn-cs"/>
              </a:rPr>
              <a:t>images mentales </a:t>
            </a:r>
            <a:r>
              <a:rPr lang="fr-FR" sz="1200" b="0" i="0" u="none" strike="noStrike" kern="1200" baseline="0" dirty="0" smtClean="0">
                <a:solidFill>
                  <a:schemeClr val="tx1"/>
                </a:solidFill>
                <a:latin typeface="+mn-lt"/>
                <a:ea typeface="+mn-ea"/>
                <a:cs typeface="+mn-cs"/>
              </a:rPr>
              <a:t>avant de passer à l’action.  Cela peut aussi fonctionner pour la présentation de la page de cahier ou de classeur: anticiper mentalement sur </a:t>
            </a:r>
            <a:r>
              <a:rPr lang="fr-FR" sz="1200" b="0" i="0" u="none" strike="noStrike" kern="1200" baseline="0" smtClean="0">
                <a:solidFill>
                  <a:schemeClr val="tx1"/>
                </a:solidFill>
                <a:latin typeface="+mn-lt"/>
                <a:ea typeface="+mn-ea"/>
                <a:cs typeface="+mn-cs"/>
              </a:rPr>
              <a:t>la présentation du </a:t>
            </a:r>
            <a:r>
              <a:rPr lang="fr-FR" sz="1200" b="0" i="0" u="none" strike="noStrike" kern="1200" baseline="0" dirty="0" smtClean="0">
                <a:solidFill>
                  <a:schemeClr val="tx1"/>
                </a:solidFill>
                <a:latin typeface="+mn-lt"/>
                <a:ea typeface="+mn-ea"/>
                <a:cs typeface="+mn-cs"/>
              </a:rPr>
              <a:t>travail produit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7</a:t>
            </a:fld>
            <a:endParaRPr lang="fr-FR" dirty="0"/>
          </a:p>
        </p:txBody>
      </p:sp>
    </p:spTree>
    <p:extLst>
      <p:ext uri="{BB962C8B-B14F-4D97-AF65-F5344CB8AC3E}">
        <p14:creationId xmlns:p14="http://schemas.microsoft.com/office/powerpoint/2010/main" val="386157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Quizz séquence 1</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Que veut dire « être attentif » ? </a:t>
            </a:r>
            <a:r>
              <a:rPr lang="fr-FR" sz="1200" b="0" i="1" u="none" strike="noStrike" kern="1200" baseline="0" dirty="0" smtClean="0">
                <a:solidFill>
                  <a:schemeClr val="tx1"/>
                </a:solidFill>
                <a:latin typeface="+mn-lt"/>
                <a:ea typeface="+mn-ea"/>
                <a:cs typeface="+mn-cs"/>
              </a:rPr>
              <a:t>(Réponse type : être attentif signifie se mettre en contact avec l’objet de notre attention.)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2. Sur quel(s) éléments l’attention peut-elle se porter ? </a:t>
            </a:r>
            <a:r>
              <a:rPr lang="fr-FR" sz="1200" b="0" i="1" u="none" strike="noStrike" kern="1200" baseline="0" dirty="0" smtClean="0">
                <a:solidFill>
                  <a:schemeClr val="tx1"/>
                </a:solidFill>
                <a:latin typeface="+mn-lt"/>
                <a:ea typeface="+mn-ea"/>
                <a:cs typeface="+mn-cs"/>
              </a:rPr>
              <a:t>(Les informations provenant des cinq sens, des sensations du corps, des émotions, des pensées, des images mentales, la petite-voix, etc.).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3. Pourquoi est-ce utile de faire attention à ce que tu fais dans la vie de tous les jours ? Donne un exemple. </a:t>
            </a:r>
            <a:r>
              <a:rPr lang="fr-FR" sz="1200" b="0" i="1" u="none" strike="noStrike" kern="1200" baseline="0" dirty="0" smtClean="0">
                <a:solidFill>
                  <a:schemeClr val="tx1"/>
                </a:solidFill>
                <a:latin typeface="+mn-lt"/>
                <a:ea typeface="+mn-ea"/>
                <a:cs typeface="+mn-cs"/>
              </a:rPr>
              <a:t>(Cela permet d’apprendre plus facilement, ou bien encore d’éviter les dangers).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4. Pourquoi est-ce utile de faire attention aux personnes qui t’entourent ? Donne un exemple. </a:t>
            </a:r>
            <a:r>
              <a:rPr lang="fr-FR" sz="1200" b="0" i="1" u="none" strike="noStrike" kern="1200" baseline="0" dirty="0" smtClean="0">
                <a:solidFill>
                  <a:schemeClr val="tx1"/>
                </a:solidFill>
                <a:latin typeface="+mn-lt"/>
                <a:ea typeface="+mn-ea"/>
                <a:cs typeface="+mn-cs"/>
              </a:rPr>
              <a:t>(Par exemple, cela permet à la personne en face de se sentir écouter).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5. Pourquoi t’arrive-t-il de ne pas faire attention à certaines choses ? </a:t>
            </a:r>
            <a:r>
              <a:rPr lang="fr-FR" sz="1200" b="0" i="1" u="none" strike="noStrike" kern="1200" baseline="0" dirty="0" smtClean="0">
                <a:solidFill>
                  <a:schemeClr val="tx1"/>
                </a:solidFill>
                <a:latin typeface="+mn-lt"/>
                <a:ea typeface="+mn-ea"/>
                <a:cs typeface="+mn-cs"/>
              </a:rPr>
              <a:t>(On ne peut pas faire attention à tout, tout le temps).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6. Comment peux-tu savoir si quelqu’un est attentif ? Donne un exemple de signe qui permet de supposer qu’une personne ne fait pas attention lorsqu’on lui parle. </a:t>
            </a:r>
          </a:p>
          <a:p>
            <a:r>
              <a:rPr lang="fr-FR" sz="1200" b="0" i="0" u="none" strike="noStrike" kern="1200" baseline="0" dirty="0" smtClean="0">
                <a:solidFill>
                  <a:schemeClr val="tx1"/>
                </a:solidFill>
                <a:latin typeface="+mn-lt"/>
                <a:ea typeface="+mn-ea"/>
                <a:cs typeface="+mn-cs"/>
              </a:rPr>
              <a:t>7. Quand tu es attentif, on peut dire que tu es lié avec ce à quoi tu fais attention : on peut aussi dire que tu es en _________ avec lui</a:t>
            </a:r>
            <a:r>
              <a:rPr lang="fr-FR" sz="1200" b="0" i="1" u="none" strike="noStrike" kern="1200" baseline="0" dirty="0" smtClean="0">
                <a:solidFill>
                  <a:schemeClr val="tx1"/>
                </a:solidFill>
                <a:latin typeface="+mn-lt"/>
                <a:ea typeface="+mn-ea"/>
                <a:cs typeface="+mn-cs"/>
              </a:rPr>
              <a:t>. (Bonnes réponses : Contact / Connexion) </a:t>
            </a:r>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8. À faire à la maison, après la classe : chaque élève choisit une activité de cette séquence et essaie de la refaire chez lui, auprès de ses parents ou bien de ses frères et sœurs. </a:t>
            </a:r>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8</a:t>
            </a:fld>
            <a:endParaRPr lang="fr-FR" dirty="0"/>
          </a:p>
        </p:txBody>
      </p:sp>
    </p:spTree>
    <p:extLst>
      <p:ext uri="{BB962C8B-B14F-4D97-AF65-F5344CB8AC3E}">
        <p14:creationId xmlns:p14="http://schemas.microsoft.com/office/powerpoint/2010/main" val="71611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latin typeface="Arial" panose="020B0604020202020204" pitchFamily="34" charset="0"/>
                <a:cs typeface="Arial" panose="020B0604020202020204" pitchFamily="34" charset="0"/>
              </a:rPr>
              <a:t>Expliquer en quoi être attentif s’apparente à garder son équilibre sur une poutre et donner des exemples d’activités qui permettent d’entrainer son </a:t>
            </a:r>
            <a:r>
              <a:rPr lang="fr-FR" sz="1200" b="1" dirty="0" smtClean="0">
                <a:latin typeface="Arial" panose="020B0604020202020204" pitchFamily="34" charset="0"/>
                <a:cs typeface="Arial" panose="020B0604020202020204" pitchFamily="34" charset="0"/>
              </a:rPr>
              <a:t>sens de l’équilibre attentionnel </a:t>
            </a:r>
            <a:r>
              <a:rPr lang="fr-FR" sz="1200" dirty="0" smtClean="0">
                <a:latin typeface="Arial" panose="020B0604020202020204" pitchFamily="34" charset="0"/>
                <a:cs typeface="Arial" panose="020B0604020202020204" pitchFamily="34" charset="0"/>
              </a:rPr>
              <a:t>; </a:t>
            </a:r>
          </a:p>
          <a:p>
            <a:r>
              <a:rPr lang="fr-FR" sz="1200" dirty="0" smtClean="0">
                <a:latin typeface="Arial" panose="020B0604020202020204" pitchFamily="34" charset="0"/>
                <a:cs typeface="Arial" panose="020B0604020202020204" pitchFamily="34" charset="0"/>
              </a:rPr>
              <a:t>Expliquer, à la fin d’un exercice réalisé en classe, à quel moment ils sont </a:t>
            </a:r>
            <a:r>
              <a:rPr lang="fr-FR" sz="1200" b="1" dirty="0" smtClean="0">
                <a:latin typeface="Arial" panose="020B0604020202020204" pitchFamily="34" charset="0"/>
                <a:cs typeface="Arial" panose="020B0604020202020204" pitchFamily="34" charset="0"/>
              </a:rPr>
              <a:t>tombés de leur poutre </a:t>
            </a:r>
            <a:r>
              <a:rPr lang="fr-FR" sz="1200" dirty="0" smtClean="0">
                <a:latin typeface="Arial" panose="020B0604020202020204" pitchFamily="34" charset="0"/>
                <a:cs typeface="Arial" panose="020B0604020202020204" pitchFamily="34" charset="0"/>
              </a:rPr>
              <a:t>et pourquoi ; </a:t>
            </a:r>
          </a:p>
          <a:p>
            <a:r>
              <a:rPr lang="fr-FR" sz="1200" dirty="0" smtClean="0">
                <a:latin typeface="Arial" panose="020B0604020202020204" pitchFamily="34" charset="0"/>
                <a:cs typeface="Arial" panose="020B0604020202020204" pitchFamily="34" charset="0"/>
              </a:rPr>
              <a:t>Évaluer, avant la réalisation d’une activité, le niveau d’attention dont ils auront besoin en s’aidant de la symbolique des </a:t>
            </a:r>
            <a:r>
              <a:rPr lang="fr-FR" sz="1200" b="1" dirty="0" smtClean="0">
                <a:latin typeface="Arial" panose="020B0604020202020204" pitchFamily="34" charset="0"/>
                <a:cs typeface="Arial" panose="020B0604020202020204" pitchFamily="34" charset="0"/>
              </a:rPr>
              <a:t>trois A </a:t>
            </a:r>
            <a:r>
              <a:rPr lang="fr-FR" sz="1200" dirty="0" smtClean="0">
                <a:latin typeface="Arial" panose="020B0604020202020204" pitchFamily="34" charset="0"/>
                <a:cs typeface="Arial" panose="020B0604020202020204" pitchFamily="34" charset="0"/>
              </a:rPr>
              <a:t>; </a:t>
            </a:r>
          </a:p>
          <a:p>
            <a:r>
              <a:rPr lang="fr-FR" sz="1200" dirty="0" smtClean="0">
                <a:latin typeface="Arial" panose="020B0604020202020204" pitchFamily="34" charset="0"/>
                <a:cs typeface="Arial" panose="020B0604020202020204" pitchFamily="34" charset="0"/>
              </a:rPr>
              <a:t>Évaluer, avant la réalisation d’une activité, le niveau d’attention dont ils auront besoin en référence aux </a:t>
            </a:r>
            <a:r>
              <a:rPr lang="fr-FR" sz="1200" b="1" dirty="0" smtClean="0">
                <a:latin typeface="Arial" panose="020B0604020202020204" pitchFamily="34" charset="0"/>
                <a:cs typeface="Arial" panose="020B0604020202020204" pitchFamily="34" charset="0"/>
              </a:rPr>
              <a:t>dimensions de la poutre</a:t>
            </a:r>
            <a:r>
              <a:rPr lang="fr-FR" sz="1200" dirty="0" smtClean="0">
                <a:latin typeface="Arial" panose="020B0604020202020204" pitchFamily="34" charset="0"/>
                <a:cs typeface="Arial" panose="020B0604020202020204" pitchFamily="34" charset="0"/>
              </a:rPr>
              <a:t>.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9</a:t>
            </a:fld>
            <a:endParaRPr lang="fr-FR" dirty="0"/>
          </a:p>
        </p:txBody>
      </p:sp>
    </p:spTree>
    <p:extLst>
      <p:ext uri="{BB962C8B-B14F-4D97-AF65-F5344CB8AC3E}">
        <p14:creationId xmlns:p14="http://schemas.microsoft.com/office/powerpoint/2010/main" val="147391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baseline="0" dirty="0" smtClean="0">
                <a:solidFill>
                  <a:schemeClr val="tx1"/>
                </a:solidFill>
                <a:latin typeface="+mn-lt"/>
                <a:ea typeface="+mn-ea"/>
                <a:cs typeface="+mn-cs"/>
              </a:rPr>
              <a:t>La poutre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L’image de la poutre pourra être utilisée pour évaluer avec les élèves le niveau et la durée de concentration dont ils vont avoir besoin, et l’importance d’être bien concentré : « A votre avis, la poutre est-elle étroite ou large ? Courte ou longue ? Haute ou basse ? » Cette image a aussi pour but de les ramener dans une attitude de vigilance et de réaction légère face aux distractions : « Quand vous serez prêts, montez sur la poutre et préparez-vous à rester bien stables, même si vous êtes distraits par des choses autour de vous ». </a:t>
            </a:r>
          </a:p>
          <a:p>
            <a:r>
              <a:rPr lang="fr-FR" sz="1200" b="1" i="1" u="none" strike="noStrike" kern="1200" baseline="0" dirty="0" smtClean="0">
                <a:solidFill>
                  <a:schemeClr val="tx1"/>
                </a:solidFill>
                <a:latin typeface="+mn-lt"/>
                <a:ea typeface="+mn-ea"/>
                <a:cs typeface="+mn-cs"/>
              </a:rPr>
              <a:t>Les trois ‘A’ </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 fil de la classe : En alternance avec la poutre, prendre l’habitude de demander de temps en temps aux élèves d’évaluer en quelques secondes avant une activité scolaire le niveau d’attention dont ils pensent avoir besoin, en utilisant le système des trois ‘A’ de couleur. On pourra aussi y faire référence de manière plus directe : « Attention, A rouge pendant trois minutes ! », et afficher au tableau un grand A de couleur rouge, pendant les trois minutes (bien penser à enlever l’affiche « A rouge » du tableau dès qu’il n’y en a plus besoin). </a:t>
            </a:r>
          </a:p>
          <a:p>
            <a:r>
              <a:rPr lang="fr-FR" sz="1200" b="0" i="0" u="none" strike="noStrike" kern="1200" baseline="0" dirty="0" smtClean="0">
                <a:solidFill>
                  <a:schemeClr val="tx1"/>
                </a:solidFill>
                <a:latin typeface="+mn-lt"/>
                <a:ea typeface="+mn-ea"/>
                <a:cs typeface="+mn-cs"/>
              </a:rPr>
              <a:t>Pour la poutre comme pour les trois ‘A’, les élèves peuvent avoir des impressions différentes quant au niveau d’attention requis, en fonction de leur habitude de la tâche à réaliser. </a:t>
            </a:r>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10</a:t>
            </a:fld>
            <a:endParaRPr lang="fr-FR" dirty="0"/>
          </a:p>
        </p:txBody>
      </p:sp>
    </p:spTree>
    <p:extLst>
      <p:ext uri="{BB962C8B-B14F-4D97-AF65-F5344CB8AC3E}">
        <p14:creationId xmlns:p14="http://schemas.microsoft.com/office/powerpoint/2010/main" val="48334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Pourquoi être attentif demande-t-il une forme de sens de l’équilibre ? </a:t>
            </a:r>
          </a:p>
          <a:p>
            <a:r>
              <a:rPr lang="fr-FR" sz="1200" b="0" i="0" u="none" strike="noStrike" kern="1200" baseline="0" dirty="0" smtClean="0">
                <a:solidFill>
                  <a:schemeClr val="tx1"/>
                </a:solidFill>
                <a:latin typeface="+mn-lt"/>
                <a:ea typeface="+mn-ea"/>
                <a:cs typeface="+mn-cs"/>
              </a:rPr>
              <a:t>2. Que se passe-t-il si tu marches sur une poutre et que tu ne fais pas attention ? </a:t>
            </a:r>
          </a:p>
          <a:p>
            <a:r>
              <a:rPr lang="fr-FR" sz="1200" b="0" i="0" u="none" strike="noStrike" kern="1200" baseline="0" dirty="0" smtClean="0">
                <a:solidFill>
                  <a:schemeClr val="tx1"/>
                </a:solidFill>
                <a:latin typeface="+mn-lt"/>
                <a:ea typeface="+mn-ea"/>
                <a:cs typeface="+mn-cs"/>
              </a:rPr>
              <a:t>3. À quoi faut-il faire attention pour ne pas tomber de la poutre ? </a:t>
            </a:r>
          </a:p>
          <a:p>
            <a:r>
              <a:rPr lang="fr-FR" sz="1200" b="0" i="0" u="none" strike="noStrike" kern="1200" baseline="0" dirty="0" smtClean="0">
                <a:solidFill>
                  <a:schemeClr val="tx1"/>
                </a:solidFill>
                <a:latin typeface="+mn-lt"/>
                <a:ea typeface="+mn-ea"/>
                <a:cs typeface="+mn-cs"/>
              </a:rPr>
              <a:t>4. Pourquoi, parfois, n’est-on pas attentif ? </a:t>
            </a:r>
          </a:p>
          <a:p>
            <a:r>
              <a:rPr lang="fr-FR" sz="1200" b="0" i="0" u="none" strike="noStrike" kern="1200" baseline="0" dirty="0" smtClean="0">
                <a:solidFill>
                  <a:schemeClr val="tx1"/>
                </a:solidFill>
                <a:latin typeface="+mn-lt"/>
                <a:ea typeface="+mn-ea"/>
                <a:cs typeface="+mn-cs"/>
              </a:rPr>
              <a:t>5. Note avec l’aide du code « </a:t>
            </a:r>
            <a:r>
              <a:rPr lang="fr-FR" sz="1200" b="1" i="0" u="none" strike="noStrike" kern="1200" baseline="0" dirty="0" smtClean="0">
                <a:solidFill>
                  <a:schemeClr val="tx1"/>
                </a:solidFill>
                <a:latin typeface="+mn-lt"/>
                <a:ea typeface="+mn-ea"/>
                <a:cs typeface="+mn-cs"/>
              </a:rPr>
              <a:t>AAA </a:t>
            </a:r>
            <a:r>
              <a:rPr lang="fr-FR" sz="1200" b="0" i="0" u="none" strike="noStrike" kern="1200" baseline="0" dirty="0" smtClean="0">
                <a:solidFill>
                  <a:schemeClr val="tx1"/>
                </a:solidFill>
                <a:latin typeface="+mn-lt"/>
                <a:ea typeface="+mn-ea"/>
                <a:cs typeface="+mn-cs"/>
              </a:rPr>
              <a:t>» de couleur le niveau d’attention nécessaire pour toi lorsque tu fais les exercices suivants : </a:t>
            </a:r>
          </a:p>
          <a:p>
            <a:r>
              <a:rPr lang="fr-FR" sz="1200" b="0" i="0" u="none" strike="noStrike" kern="1200" baseline="0" dirty="0" smtClean="0">
                <a:solidFill>
                  <a:schemeClr val="tx1"/>
                </a:solidFill>
                <a:latin typeface="+mn-lt"/>
                <a:ea typeface="+mn-ea"/>
                <a:cs typeface="+mn-cs"/>
              </a:rPr>
              <a:t>- Une dictée </a:t>
            </a:r>
          </a:p>
          <a:p>
            <a:r>
              <a:rPr lang="fr-FR" sz="1200" b="0" i="0" u="none" strike="noStrike" kern="1200" baseline="0" dirty="0" smtClean="0">
                <a:solidFill>
                  <a:schemeClr val="tx1"/>
                </a:solidFill>
                <a:latin typeface="+mn-lt"/>
                <a:ea typeface="+mn-ea"/>
                <a:cs typeface="+mn-cs"/>
              </a:rPr>
              <a:t>- Une séance de calcul mental </a:t>
            </a:r>
          </a:p>
          <a:p>
            <a:r>
              <a:rPr lang="fr-FR" sz="1200" b="0" i="0" u="none" strike="noStrike" kern="1200" baseline="0" dirty="0" smtClean="0">
                <a:solidFill>
                  <a:schemeClr val="tx1"/>
                </a:solidFill>
                <a:latin typeface="+mn-lt"/>
                <a:ea typeface="+mn-ea"/>
                <a:cs typeface="+mn-cs"/>
              </a:rPr>
              <a:t>- Colorier ou peindre en arts visuels </a:t>
            </a:r>
          </a:p>
          <a:p>
            <a:r>
              <a:rPr lang="fr-FR" sz="1200" b="0" i="0" u="none" strike="noStrike" kern="1200" baseline="0" dirty="0" smtClean="0">
                <a:solidFill>
                  <a:schemeClr val="tx1"/>
                </a:solidFill>
                <a:latin typeface="+mn-lt"/>
                <a:ea typeface="+mn-ea"/>
                <a:cs typeface="+mn-cs"/>
              </a:rPr>
              <a:t>- Une leçon d’histoire </a:t>
            </a:r>
          </a:p>
          <a:p>
            <a:r>
              <a:rPr lang="fr-FR" sz="1200" b="0" i="0" u="none" strike="noStrike" kern="1200" baseline="0" dirty="0" smtClean="0">
                <a:solidFill>
                  <a:schemeClr val="tx1"/>
                </a:solidFill>
                <a:latin typeface="+mn-lt"/>
                <a:ea typeface="+mn-ea"/>
                <a:cs typeface="+mn-cs"/>
              </a:rPr>
              <a:t>- La lecture collective </a:t>
            </a:r>
          </a:p>
          <a:p>
            <a:r>
              <a:rPr lang="fr-FR" sz="1200" b="0" i="0" u="none" strike="noStrike" kern="1200" baseline="0" dirty="0" smtClean="0">
                <a:solidFill>
                  <a:schemeClr val="tx1"/>
                </a:solidFill>
                <a:latin typeface="+mn-lt"/>
                <a:ea typeface="+mn-ea"/>
                <a:cs typeface="+mn-cs"/>
              </a:rPr>
              <a:t>- La copie d’une poésie </a:t>
            </a:r>
          </a:p>
          <a:p>
            <a:r>
              <a:rPr lang="fr-FR" sz="1200" b="0" i="0" u="none" strike="noStrike" kern="1200" baseline="0" dirty="0" smtClean="0">
                <a:solidFill>
                  <a:schemeClr val="tx1"/>
                </a:solidFill>
                <a:latin typeface="+mn-lt"/>
                <a:ea typeface="+mn-ea"/>
                <a:cs typeface="+mn-cs"/>
              </a:rPr>
              <a:t>Donne un exemple d’activité qui te demande de rester longtemps très concentré et explique pourquoi. </a:t>
            </a:r>
          </a:p>
          <a:p>
            <a:r>
              <a:rPr lang="fr-FR" sz="1200" b="0" i="0" u="none" strike="noStrike" kern="1200" baseline="0" dirty="0" smtClean="0">
                <a:solidFill>
                  <a:schemeClr val="tx1"/>
                </a:solidFill>
                <a:latin typeface="+mn-lt"/>
                <a:ea typeface="+mn-ea"/>
                <a:cs typeface="+mn-cs"/>
              </a:rPr>
              <a:t>6. Si la poutre est large et basse, nous avons besoin d’être plus attentifs que si elle est étroite et haute. VRAI ou </a:t>
            </a:r>
            <a:r>
              <a:rPr lang="fr-FR" sz="1200" b="1" i="0" u="none" strike="noStrike" kern="1200" baseline="0" dirty="0" smtClean="0">
                <a:solidFill>
                  <a:schemeClr val="tx1"/>
                </a:solidFill>
                <a:latin typeface="+mn-lt"/>
                <a:ea typeface="+mn-ea"/>
                <a:cs typeface="+mn-cs"/>
              </a:rPr>
              <a:t>FAUX </a:t>
            </a:r>
            <a:r>
              <a:rPr lang="fr-FR" sz="1200" b="0" i="0" u="none" strike="noStrike" kern="1200" baseline="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16970EFB-AA7B-4C84-B1AF-FDAB0FA1F0EC}" type="slidenum">
              <a:rPr lang="fr-FR" smtClean="0"/>
              <a:t>11</a:t>
            </a:fld>
            <a:endParaRPr lang="fr-FR" dirty="0"/>
          </a:p>
        </p:txBody>
      </p:sp>
    </p:spTree>
    <p:extLst>
      <p:ext uri="{BB962C8B-B14F-4D97-AF65-F5344CB8AC3E}">
        <p14:creationId xmlns:p14="http://schemas.microsoft.com/office/powerpoint/2010/main" val="2353060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roject.crnl.fr/atol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71448" y="1830526"/>
            <a:ext cx="8689976" cy="2509213"/>
          </a:xfrm>
        </p:spPr>
        <p:txBody>
          <a:bodyPr>
            <a:normAutofit/>
          </a:bodyPr>
          <a:lstStyle/>
          <a:p>
            <a:r>
              <a:rPr lang="fr-FR" b="1" dirty="0">
                <a:solidFill>
                  <a:srgbClr val="7030A0"/>
                </a:solidFill>
              </a:rPr>
              <a:t>Évaluer la progression </a:t>
            </a:r>
            <a:r>
              <a:rPr lang="fr-FR" b="1" dirty="0" smtClean="0">
                <a:solidFill>
                  <a:srgbClr val="7030A0"/>
                </a:solidFill>
              </a:rPr>
              <a:t/>
            </a:r>
            <a:br>
              <a:rPr lang="fr-FR" b="1" dirty="0" smtClean="0">
                <a:solidFill>
                  <a:srgbClr val="7030A0"/>
                </a:solidFill>
              </a:rPr>
            </a:br>
            <a:r>
              <a:rPr lang="fr-FR" b="1" dirty="0" smtClean="0">
                <a:solidFill>
                  <a:srgbClr val="7030A0"/>
                </a:solidFill>
              </a:rPr>
              <a:t>des élèves dans le programme atole</a:t>
            </a:r>
            <a:endParaRPr lang="fr-FR" dirty="0">
              <a:solidFill>
                <a:srgbClr val="7030A0"/>
              </a:solidFill>
            </a:endParaRPr>
          </a:p>
        </p:txBody>
      </p:sp>
      <p:sp>
        <p:nvSpPr>
          <p:cNvPr id="3" name="Sous-titre 2"/>
          <p:cNvSpPr>
            <a:spLocks noGrp="1"/>
          </p:cNvSpPr>
          <p:nvPr>
            <p:ph type="subTitle" idx="1"/>
          </p:nvPr>
        </p:nvSpPr>
        <p:spPr>
          <a:xfrm>
            <a:off x="3256539" y="5832763"/>
            <a:ext cx="8689976" cy="538017"/>
          </a:xfrm>
        </p:spPr>
        <p:txBody>
          <a:bodyPr>
            <a:normAutofit/>
          </a:bodyPr>
          <a:lstStyle/>
          <a:p>
            <a:r>
              <a:rPr lang="fr-FR" i="1" dirty="0" smtClean="0">
                <a:solidFill>
                  <a:schemeClr val="tx1"/>
                </a:solidFill>
              </a:rPr>
              <a:t>Sylvie </a:t>
            </a:r>
            <a:r>
              <a:rPr lang="fr-FR" i="1" dirty="0" err="1" smtClean="0">
                <a:solidFill>
                  <a:schemeClr val="tx1"/>
                </a:solidFill>
              </a:rPr>
              <a:t>coustier</a:t>
            </a:r>
            <a:r>
              <a:rPr lang="fr-FR" i="1" dirty="0" smtClean="0">
                <a:solidFill>
                  <a:schemeClr val="tx1"/>
                </a:solidFill>
              </a:rPr>
              <a:t> – CPAIEN OULLINS – Formation REP -2019</a:t>
            </a:r>
            <a:endParaRPr lang="fr-FR" i="1" dirty="0">
              <a:solidFill>
                <a:schemeClr val="tx1"/>
              </a:solidFill>
            </a:endParaRPr>
          </a:p>
        </p:txBody>
      </p:sp>
      <p:pic>
        <p:nvPicPr>
          <p:cNvPr id="4" name="Image 3"/>
          <p:cNvPicPr>
            <a:picLocks noChangeAspect="1"/>
          </p:cNvPicPr>
          <p:nvPr/>
        </p:nvPicPr>
        <p:blipFill>
          <a:blip r:embed="rId3"/>
          <a:stretch>
            <a:fillRect/>
          </a:stretch>
        </p:blipFill>
        <p:spPr>
          <a:xfrm>
            <a:off x="311602" y="195255"/>
            <a:ext cx="2435965" cy="2452151"/>
          </a:xfrm>
          <a:prstGeom prst="rect">
            <a:avLst/>
          </a:prstGeom>
        </p:spPr>
      </p:pic>
      <p:sp>
        <p:nvSpPr>
          <p:cNvPr id="5" name="Ellipse 4"/>
          <p:cNvSpPr/>
          <p:nvPr/>
        </p:nvSpPr>
        <p:spPr>
          <a:xfrm>
            <a:off x="732002" y="1665388"/>
            <a:ext cx="705394" cy="4354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6475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1380931"/>
          </a:xfrm>
        </p:spPr>
        <p:txBody>
          <a:bodyPr/>
          <a:lstStyle/>
          <a:p>
            <a:r>
              <a:rPr lang="fr-FR" b="1" dirty="0">
                <a:solidFill>
                  <a:srgbClr val="7030A0"/>
                </a:solidFill>
              </a:rPr>
              <a:t>RITUELS POUR L’INTEGRATION AUX PRATIQUES PEDAGOGIQUES – </a:t>
            </a:r>
            <a:r>
              <a:rPr lang="fr-FR" b="1" dirty="0" smtClean="0">
                <a:solidFill>
                  <a:srgbClr val="7030A0"/>
                </a:solidFill>
              </a:rPr>
              <a:t>Séquence 2</a:t>
            </a:r>
            <a:endParaRPr lang="fr-FR" dirty="0"/>
          </a:p>
        </p:txBody>
      </p:sp>
      <p:sp>
        <p:nvSpPr>
          <p:cNvPr id="3" name="Espace réservé du contenu 2"/>
          <p:cNvSpPr>
            <a:spLocks noGrp="1"/>
          </p:cNvSpPr>
          <p:nvPr>
            <p:ph sz="quarter" idx="13"/>
          </p:nvPr>
        </p:nvSpPr>
        <p:spPr>
          <a:xfrm>
            <a:off x="0" y="1380932"/>
            <a:ext cx="12192000" cy="5477068"/>
          </a:xfrm>
        </p:spPr>
        <p:txBody>
          <a:bodyPr>
            <a:normAutofit/>
          </a:bodyPr>
          <a:lstStyle/>
          <a:p>
            <a:r>
              <a:rPr lang="fr-FR" sz="4400" dirty="0" smtClean="0">
                <a:latin typeface="Arial" panose="020B0604020202020204" pitchFamily="34" charset="0"/>
                <a:cs typeface="Arial" panose="020B0604020202020204" pitchFamily="34" charset="0"/>
              </a:rPr>
              <a:t>LA </a:t>
            </a:r>
            <a:r>
              <a:rPr lang="fr-FR" sz="4400" dirty="0" smtClean="0">
                <a:solidFill>
                  <a:srgbClr val="C00000"/>
                </a:solidFill>
                <a:latin typeface="Arial" panose="020B0604020202020204" pitchFamily="34" charset="0"/>
                <a:cs typeface="Arial" panose="020B0604020202020204" pitchFamily="34" charset="0"/>
              </a:rPr>
              <a:t>POUTRE</a:t>
            </a:r>
          </a:p>
          <a:p>
            <a:r>
              <a:rPr lang="fr-FR" sz="4400" dirty="0" smtClean="0">
                <a:latin typeface="Arial" panose="020B0604020202020204" pitchFamily="34" charset="0"/>
                <a:cs typeface="Arial" panose="020B0604020202020204" pitchFamily="34" charset="0"/>
              </a:rPr>
              <a:t>LES </a:t>
            </a:r>
            <a:r>
              <a:rPr lang="fr-FR" sz="4400" dirty="0" smtClean="0">
                <a:solidFill>
                  <a:srgbClr val="C00000"/>
                </a:solidFill>
                <a:latin typeface="Arial" panose="020B0604020202020204" pitchFamily="34" charset="0"/>
                <a:cs typeface="Arial" panose="020B0604020202020204" pitchFamily="34" charset="0"/>
              </a:rPr>
              <a:t>TROIS A </a:t>
            </a:r>
            <a:endParaRPr lang="fr-FR" sz="4400" dirty="0">
              <a:solidFill>
                <a:srgbClr val="C00000"/>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1062007" y="3592020"/>
            <a:ext cx="3387268" cy="2398500"/>
          </a:xfrm>
          <a:prstGeom prst="rect">
            <a:avLst/>
          </a:prstGeom>
        </p:spPr>
      </p:pic>
      <p:pic>
        <p:nvPicPr>
          <p:cNvPr id="5" name="Image 4"/>
          <p:cNvPicPr>
            <a:picLocks noChangeAspect="1"/>
          </p:cNvPicPr>
          <p:nvPr/>
        </p:nvPicPr>
        <p:blipFill>
          <a:blip r:embed="rId4"/>
          <a:stretch>
            <a:fillRect/>
          </a:stretch>
        </p:blipFill>
        <p:spPr>
          <a:xfrm>
            <a:off x="6095999" y="1847461"/>
            <a:ext cx="5227516" cy="3591387"/>
          </a:xfrm>
          <a:prstGeom prst="rect">
            <a:avLst/>
          </a:prstGeom>
        </p:spPr>
      </p:pic>
    </p:spTree>
    <p:extLst>
      <p:ext uri="{BB962C8B-B14F-4D97-AF65-F5344CB8AC3E}">
        <p14:creationId xmlns:p14="http://schemas.microsoft.com/office/powerpoint/2010/main" val="2974384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525557" cy="762414"/>
          </a:xfrm>
        </p:spPr>
        <p:txBody>
          <a:bodyPr/>
          <a:lstStyle/>
          <a:p>
            <a:r>
              <a:rPr lang="fr-FR" b="1" dirty="0" smtClean="0"/>
              <a:t>LE QUIZZ – exemples de questions, Séquence 2</a:t>
            </a:r>
            <a:endParaRPr lang="fr-FR" b="1" dirty="0"/>
          </a:p>
        </p:txBody>
      </p:sp>
      <p:sp>
        <p:nvSpPr>
          <p:cNvPr id="3" name="Espace réservé du contenu 2"/>
          <p:cNvSpPr>
            <a:spLocks noGrp="1"/>
          </p:cNvSpPr>
          <p:nvPr>
            <p:ph sz="quarter" idx="13"/>
          </p:nvPr>
        </p:nvSpPr>
        <p:spPr>
          <a:xfrm>
            <a:off x="0" y="578498"/>
            <a:ext cx="12192000" cy="6279502"/>
          </a:xfrm>
        </p:spPr>
        <p:txBody>
          <a:bodyPr>
            <a:normAutofit lnSpcReduction="10000"/>
          </a:bodyPr>
          <a:lstStyle/>
          <a:p>
            <a:pPr>
              <a:spcBef>
                <a:spcPts val="0"/>
              </a:spcBef>
              <a:buFont typeface="Wingdings" panose="05000000000000000000" pitchFamily="2" charset="2"/>
              <a:buChar char="v"/>
            </a:pPr>
            <a:r>
              <a:rPr lang="fr-FR" sz="2800" b="1" dirty="0" smtClean="0">
                <a:solidFill>
                  <a:srgbClr val="002060"/>
                </a:solidFill>
              </a:rPr>
              <a:t>5</a:t>
            </a:r>
            <a:r>
              <a:rPr lang="fr-FR" sz="2800" b="1" dirty="0">
                <a:solidFill>
                  <a:srgbClr val="002060"/>
                </a:solidFill>
              </a:rPr>
              <a:t>. </a:t>
            </a:r>
            <a:r>
              <a:rPr lang="fr-FR" sz="2800" b="1" dirty="0">
                <a:solidFill>
                  <a:srgbClr val="7030A0"/>
                </a:solidFill>
              </a:rPr>
              <a:t>Note avec l’aide du code « AAA » de couleur le niveau d’attention nécessaire pour toi lorsque tu fais les exercices suivants : </a:t>
            </a:r>
          </a:p>
          <a:p>
            <a:pPr marL="0">
              <a:spcBef>
                <a:spcPts val="0"/>
              </a:spcBef>
            </a:pPr>
            <a:r>
              <a:rPr lang="fr-FR" sz="2800" b="1" cap="none" dirty="0" smtClean="0">
                <a:solidFill>
                  <a:srgbClr val="002060"/>
                </a:solidFill>
              </a:rPr>
              <a:t>Une dictée </a:t>
            </a:r>
          </a:p>
          <a:p>
            <a:pPr marL="0">
              <a:spcBef>
                <a:spcPts val="0"/>
              </a:spcBef>
            </a:pPr>
            <a:r>
              <a:rPr lang="fr-FR" sz="2800" b="1" cap="none" dirty="0" smtClean="0">
                <a:solidFill>
                  <a:srgbClr val="002060"/>
                </a:solidFill>
              </a:rPr>
              <a:t>Une séance de calcul mental </a:t>
            </a:r>
          </a:p>
          <a:p>
            <a:pPr marL="0">
              <a:spcBef>
                <a:spcPts val="0"/>
              </a:spcBef>
            </a:pPr>
            <a:r>
              <a:rPr lang="fr-FR" sz="2800" b="1" cap="none" dirty="0" smtClean="0">
                <a:solidFill>
                  <a:srgbClr val="002060"/>
                </a:solidFill>
              </a:rPr>
              <a:t>Colorier ou peindre en arts visuels </a:t>
            </a:r>
          </a:p>
          <a:p>
            <a:pPr marL="0">
              <a:spcBef>
                <a:spcPts val="0"/>
              </a:spcBef>
            </a:pPr>
            <a:r>
              <a:rPr lang="fr-FR" sz="2800" b="1" cap="none" dirty="0" smtClean="0">
                <a:solidFill>
                  <a:srgbClr val="002060"/>
                </a:solidFill>
              </a:rPr>
              <a:t>Une leçon d’histoire </a:t>
            </a:r>
          </a:p>
          <a:p>
            <a:pPr marL="0">
              <a:spcBef>
                <a:spcPts val="0"/>
              </a:spcBef>
            </a:pPr>
            <a:r>
              <a:rPr lang="fr-FR" sz="2800" b="1" cap="none" dirty="0" smtClean="0">
                <a:solidFill>
                  <a:srgbClr val="002060"/>
                </a:solidFill>
              </a:rPr>
              <a:t>La lecture collective </a:t>
            </a:r>
          </a:p>
          <a:p>
            <a:pPr marL="0">
              <a:spcBef>
                <a:spcPts val="0"/>
              </a:spcBef>
            </a:pPr>
            <a:r>
              <a:rPr lang="fr-FR" sz="2800" b="1" cap="none" dirty="0" smtClean="0">
                <a:solidFill>
                  <a:srgbClr val="002060"/>
                </a:solidFill>
              </a:rPr>
              <a:t>La copie d’une poésie </a:t>
            </a:r>
          </a:p>
          <a:p>
            <a:pPr marL="0">
              <a:spcBef>
                <a:spcPts val="0"/>
              </a:spcBef>
            </a:pPr>
            <a:r>
              <a:rPr lang="fr-FR" sz="2800" b="1" cap="none" dirty="0" smtClean="0">
                <a:solidFill>
                  <a:srgbClr val="002060"/>
                </a:solidFill>
              </a:rPr>
              <a:t>Donne un exemple d’activité qui te demande de rester longtemps très concentré et explique pourquoi. </a:t>
            </a:r>
          </a:p>
          <a:p>
            <a:pPr marL="114300" indent="-342900">
              <a:spcBef>
                <a:spcPts val="0"/>
              </a:spcBef>
              <a:buFont typeface="Wingdings" panose="05000000000000000000" pitchFamily="2" charset="2"/>
              <a:buChar char="v"/>
            </a:pPr>
            <a:r>
              <a:rPr lang="fr-FR" sz="2800" b="1" dirty="0" smtClean="0">
                <a:solidFill>
                  <a:srgbClr val="7030A0"/>
                </a:solidFill>
              </a:rPr>
              <a:t>6</a:t>
            </a:r>
            <a:r>
              <a:rPr lang="fr-FR" sz="2800" b="1" dirty="0">
                <a:solidFill>
                  <a:srgbClr val="7030A0"/>
                </a:solidFill>
              </a:rPr>
              <a:t>. Si la poutre est large et basse, nous avons besoin d’être plus attentifs que si elle est étroite et haute. VRAI ou FAUX ? </a:t>
            </a:r>
          </a:p>
          <a:p>
            <a:endParaRPr lang="fr-FR" dirty="0"/>
          </a:p>
        </p:txBody>
      </p:sp>
    </p:spTree>
    <p:extLst>
      <p:ext uri="{BB962C8B-B14F-4D97-AF65-F5344CB8AC3E}">
        <p14:creationId xmlns:p14="http://schemas.microsoft.com/office/powerpoint/2010/main" val="242966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8253" y="0"/>
            <a:ext cx="8964233" cy="762414"/>
          </a:xfrm>
        </p:spPr>
        <p:txBody>
          <a:bodyPr/>
          <a:lstStyle/>
          <a:p>
            <a:r>
              <a:rPr lang="fr-FR" b="1" dirty="0">
                <a:solidFill>
                  <a:srgbClr val="7030A0"/>
                </a:solidFill>
              </a:rPr>
              <a:t>Attendus de fin de séquence </a:t>
            </a:r>
            <a:r>
              <a:rPr lang="fr-FR" b="1" dirty="0" smtClean="0">
                <a:solidFill>
                  <a:srgbClr val="7030A0"/>
                </a:solidFill>
              </a:rPr>
              <a:t>3</a:t>
            </a:r>
            <a:endParaRPr lang="fr-FR" dirty="0"/>
          </a:p>
        </p:txBody>
      </p:sp>
      <p:sp>
        <p:nvSpPr>
          <p:cNvPr id="3" name="Espace réservé du contenu 2"/>
          <p:cNvSpPr>
            <a:spLocks noGrp="1"/>
          </p:cNvSpPr>
          <p:nvPr>
            <p:ph sz="quarter" idx="13"/>
          </p:nvPr>
        </p:nvSpPr>
        <p:spPr>
          <a:xfrm>
            <a:off x="0" y="1026368"/>
            <a:ext cx="12192000" cy="5831632"/>
          </a:xfrm>
        </p:spPr>
        <p:txBody>
          <a:bodyPr>
            <a:normAutofit lnSpcReduction="10000"/>
          </a:bodyPr>
          <a:lstStyle/>
          <a:p>
            <a:r>
              <a:rPr lang="fr-FR" sz="3600" dirty="0" smtClean="0"/>
              <a:t>Décrire </a:t>
            </a:r>
            <a:r>
              <a:rPr lang="fr-FR" sz="3600" dirty="0"/>
              <a:t>le </a:t>
            </a:r>
            <a:r>
              <a:rPr lang="fr-FR" sz="3600" b="1" dirty="0">
                <a:solidFill>
                  <a:srgbClr val="C00000"/>
                </a:solidFill>
              </a:rPr>
              <a:t>cerveau </a:t>
            </a:r>
            <a:r>
              <a:rPr lang="fr-FR" sz="3600" dirty="0" smtClean="0">
                <a:solidFill>
                  <a:srgbClr val="C00000"/>
                </a:solidFill>
              </a:rPr>
              <a:t> </a:t>
            </a:r>
            <a:endParaRPr lang="fr-FR" sz="3600" dirty="0">
              <a:solidFill>
                <a:srgbClr val="C00000"/>
              </a:solidFill>
            </a:endParaRPr>
          </a:p>
          <a:p>
            <a:r>
              <a:rPr lang="fr-FR" sz="3600" dirty="0" smtClean="0"/>
              <a:t>Nommer </a:t>
            </a:r>
            <a:r>
              <a:rPr lang="fr-FR" sz="3600" dirty="0"/>
              <a:t>les </a:t>
            </a:r>
            <a:r>
              <a:rPr lang="fr-FR" sz="3600" b="1" dirty="0">
                <a:solidFill>
                  <a:srgbClr val="C00000"/>
                </a:solidFill>
              </a:rPr>
              <a:t>fonctions principales du </a:t>
            </a:r>
            <a:r>
              <a:rPr lang="fr-FR" sz="3600" b="1" dirty="0" smtClean="0">
                <a:solidFill>
                  <a:srgbClr val="C00000"/>
                </a:solidFill>
              </a:rPr>
              <a:t>cerveau</a:t>
            </a:r>
            <a:endParaRPr lang="fr-FR" sz="3600" b="1" dirty="0">
              <a:solidFill>
                <a:srgbClr val="C00000"/>
              </a:solidFill>
            </a:endParaRPr>
          </a:p>
          <a:p>
            <a:r>
              <a:rPr lang="fr-FR" sz="3600" dirty="0" smtClean="0"/>
              <a:t>Décrire </a:t>
            </a:r>
            <a:r>
              <a:rPr lang="fr-FR" sz="3600" dirty="0"/>
              <a:t>que le cerveau est composé de </a:t>
            </a:r>
            <a:r>
              <a:rPr lang="fr-FR" sz="3600" b="1" dirty="0">
                <a:solidFill>
                  <a:srgbClr val="C00000"/>
                </a:solidFill>
              </a:rPr>
              <a:t>neurones</a:t>
            </a:r>
            <a:r>
              <a:rPr lang="fr-FR" sz="3600" b="1" dirty="0"/>
              <a:t> </a:t>
            </a:r>
            <a:r>
              <a:rPr lang="fr-FR" sz="3600" dirty="0" smtClean="0"/>
              <a:t>et </a:t>
            </a:r>
            <a:r>
              <a:rPr lang="fr-FR" sz="3600" dirty="0"/>
              <a:t>en dessiner un </a:t>
            </a:r>
            <a:r>
              <a:rPr lang="fr-FR" sz="3600" dirty="0" smtClean="0"/>
              <a:t> </a:t>
            </a:r>
            <a:endParaRPr lang="fr-FR" sz="3600" dirty="0"/>
          </a:p>
          <a:p>
            <a:pPr marL="0" indent="0">
              <a:buNone/>
            </a:pPr>
            <a:endParaRPr lang="fr-FR" sz="3600" dirty="0" smtClean="0"/>
          </a:p>
          <a:p>
            <a:r>
              <a:rPr lang="fr-FR" sz="3600" dirty="0" smtClean="0"/>
              <a:t>Expliquer pourquoi </a:t>
            </a:r>
            <a:r>
              <a:rPr lang="fr-FR" sz="3600" b="1" dirty="0" smtClean="0">
                <a:solidFill>
                  <a:srgbClr val="C00000"/>
                </a:solidFill>
              </a:rPr>
              <a:t>plusieurs </a:t>
            </a:r>
            <a:r>
              <a:rPr lang="fr-FR" sz="3600" b="1" dirty="0">
                <a:solidFill>
                  <a:srgbClr val="C00000"/>
                </a:solidFill>
              </a:rPr>
              <a:t>neurones </a:t>
            </a:r>
            <a:r>
              <a:rPr lang="fr-FR" sz="3600" dirty="0"/>
              <a:t>peuvent </a:t>
            </a:r>
            <a:r>
              <a:rPr lang="fr-FR" sz="3600" b="1" dirty="0">
                <a:solidFill>
                  <a:srgbClr val="C00000"/>
                </a:solidFill>
              </a:rPr>
              <a:t>réaliser des choses compliquées en travaillant ensemble</a:t>
            </a:r>
            <a:r>
              <a:rPr lang="fr-FR" sz="2800" b="1" dirty="0">
                <a:solidFill>
                  <a:srgbClr val="C00000"/>
                </a:solidFill>
              </a:rPr>
              <a:t>. </a:t>
            </a: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5538">
            <a:off x="9095738" y="567820"/>
            <a:ext cx="2958994" cy="1358672"/>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486" y="3191627"/>
            <a:ext cx="2780522" cy="1412628"/>
          </a:xfrm>
          <a:prstGeom prst="rect">
            <a:avLst/>
          </a:prstGeom>
        </p:spPr>
      </p:pic>
    </p:spTree>
    <p:extLst>
      <p:ext uri="{BB962C8B-B14F-4D97-AF65-F5344CB8AC3E}">
        <p14:creationId xmlns:p14="http://schemas.microsoft.com/office/powerpoint/2010/main" val="3852244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89309"/>
            <a:ext cx="10364451" cy="855720"/>
          </a:xfrm>
        </p:spPr>
        <p:txBody>
          <a:bodyPr/>
          <a:lstStyle/>
          <a:p>
            <a:pPr algn="l"/>
            <a:r>
              <a:rPr lang="fr-FR" b="1" i="1" cap="none" dirty="0" smtClean="0">
                <a:solidFill>
                  <a:srgbClr val="7030A0"/>
                </a:solidFill>
              </a:rPr>
              <a:t>PAS DE RITUELS séquence 3 </a:t>
            </a:r>
            <a:r>
              <a:rPr lang="fr-FR" b="1" dirty="0" smtClean="0">
                <a:solidFill>
                  <a:srgbClr val="7030A0"/>
                </a:solidFill>
              </a:rPr>
              <a:t>– Le quizz</a:t>
            </a:r>
            <a:endParaRPr lang="fr-FR" b="1" dirty="0">
              <a:solidFill>
                <a:srgbClr val="7030A0"/>
              </a:solidFill>
            </a:endParaRPr>
          </a:p>
        </p:txBody>
      </p:sp>
      <p:sp>
        <p:nvSpPr>
          <p:cNvPr id="3" name="Espace réservé du contenu 2"/>
          <p:cNvSpPr>
            <a:spLocks noGrp="1"/>
          </p:cNvSpPr>
          <p:nvPr>
            <p:ph sz="quarter" idx="13"/>
          </p:nvPr>
        </p:nvSpPr>
        <p:spPr>
          <a:xfrm>
            <a:off x="0" y="1045029"/>
            <a:ext cx="12192000" cy="5812971"/>
          </a:xfrm>
        </p:spPr>
        <p:txBody>
          <a:bodyPr>
            <a:normAutofit lnSpcReduction="10000"/>
          </a:bodyPr>
          <a:lstStyle/>
          <a:p>
            <a:pPr marL="0" indent="0">
              <a:buNone/>
            </a:pPr>
            <a:r>
              <a:rPr lang="fr-FR" sz="2800" dirty="0" smtClean="0">
                <a:latin typeface="Arial" panose="020B0604020202020204" pitchFamily="34" charset="0"/>
                <a:cs typeface="Arial" panose="020B0604020202020204" pitchFamily="34" charset="0"/>
              </a:rPr>
              <a:t>1</a:t>
            </a:r>
            <a:r>
              <a:rPr lang="fr-FR" sz="2800" dirty="0">
                <a:latin typeface="Arial" panose="020B0604020202020204" pitchFamily="34" charset="0"/>
                <a:cs typeface="Arial" panose="020B0604020202020204" pitchFamily="34" charset="0"/>
              </a:rPr>
              <a:t>. </a:t>
            </a:r>
            <a:r>
              <a:rPr lang="fr-FR" sz="2800" b="1" dirty="0">
                <a:latin typeface="Arial" panose="020B0604020202020204" pitchFamily="34" charset="0"/>
                <a:cs typeface="Arial" panose="020B0604020202020204" pitchFamily="34" charset="0"/>
              </a:rPr>
              <a:t>Où se trouve le cerveau ? </a:t>
            </a:r>
            <a:r>
              <a:rPr lang="fr-FR" sz="2800" i="1" cap="none" dirty="0" smtClean="0">
                <a:latin typeface="Arial" panose="020B0604020202020204" pitchFamily="34" charset="0"/>
                <a:cs typeface="Arial" panose="020B0604020202020204" pitchFamily="34" charset="0"/>
              </a:rPr>
              <a:t>(Dans la boite crânienne). </a:t>
            </a: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2. </a:t>
            </a:r>
            <a:r>
              <a:rPr lang="fr-FR" sz="2800" b="1" dirty="0">
                <a:solidFill>
                  <a:srgbClr val="7030A0"/>
                </a:solidFill>
                <a:latin typeface="Arial" panose="020B0604020202020204" pitchFamily="34" charset="0"/>
                <a:cs typeface="Arial" panose="020B0604020202020204" pitchFamily="34" charset="0"/>
              </a:rPr>
              <a:t>Dessine la forme du cerveau. À quoi ressemble-t-il ? </a:t>
            </a:r>
            <a:r>
              <a:rPr lang="fr-FR" sz="2800" i="1" cap="none" dirty="0" smtClean="0">
                <a:latin typeface="Arial" panose="020B0604020202020204" pitchFamily="34" charset="0"/>
                <a:cs typeface="Arial" panose="020B0604020202020204" pitchFamily="34" charset="0"/>
              </a:rPr>
              <a:t>(Gant de boxe). </a:t>
            </a: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3. </a:t>
            </a:r>
            <a:r>
              <a:rPr lang="fr-FR" sz="2800" b="1" dirty="0">
                <a:latin typeface="Arial" panose="020B0604020202020204" pitchFamily="34" charset="0"/>
                <a:cs typeface="Arial" panose="020B0604020202020204" pitchFamily="34" charset="0"/>
              </a:rPr>
              <a:t>La terre a des continents, le cerveau a des</a:t>
            </a:r>
            <a:r>
              <a:rPr lang="fr-FR" sz="2800" dirty="0">
                <a:latin typeface="Arial" panose="020B0604020202020204" pitchFamily="34" charset="0"/>
                <a:cs typeface="Arial" panose="020B0604020202020204" pitchFamily="34" charset="0"/>
              </a:rPr>
              <a:t>________ </a:t>
            </a:r>
            <a:r>
              <a:rPr lang="fr-FR" sz="2800" i="1" cap="none" dirty="0" smtClean="0">
                <a:latin typeface="Arial" panose="020B0604020202020204" pitchFamily="34" charset="0"/>
                <a:cs typeface="Arial" panose="020B0604020202020204" pitchFamily="34" charset="0"/>
              </a:rPr>
              <a:t>(Lobes). </a:t>
            </a: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4. </a:t>
            </a:r>
            <a:r>
              <a:rPr lang="fr-FR" sz="2800" b="1" dirty="0">
                <a:solidFill>
                  <a:srgbClr val="7030A0"/>
                </a:solidFill>
                <a:latin typeface="Arial" panose="020B0604020202020204" pitchFamily="34" charset="0"/>
                <a:cs typeface="Arial" panose="020B0604020202020204" pitchFamily="34" charset="0"/>
              </a:rPr>
              <a:t>Les lobes du cerveau nous servent tous à faire la même chose. VRAI ou FAUX ? </a:t>
            </a:r>
            <a:r>
              <a:rPr lang="fr-FR" sz="2800" i="1" cap="none" dirty="0" smtClean="0">
                <a:latin typeface="Arial" panose="020B0604020202020204" pitchFamily="34" charset="0"/>
                <a:cs typeface="Arial" panose="020B0604020202020204" pitchFamily="34" charset="0"/>
              </a:rPr>
              <a:t>(Faux) </a:t>
            </a:r>
            <a:endParaRPr lang="fr-FR" sz="2800" cap="none" dirty="0" smtClean="0">
              <a:latin typeface="Arial" panose="020B0604020202020204" pitchFamily="34" charset="0"/>
              <a:cs typeface="Arial" panose="020B0604020202020204" pitchFamily="34" charset="0"/>
            </a:endParaRPr>
          </a:p>
          <a:p>
            <a:pPr marL="0" indent="0">
              <a:buNone/>
            </a:pPr>
            <a:r>
              <a:rPr lang="fr-FR" sz="2800" dirty="0" smtClean="0">
                <a:latin typeface="Arial" panose="020B0604020202020204" pitchFamily="34" charset="0"/>
                <a:cs typeface="Arial" panose="020B0604020202020204" pitchFamily="34" charset="0"/>
              </a:rPr>
              <a:t>5</a:t>
            </a:r>
            <a:r>
              <a:rPr lang="fr-FR" sz="2800" dirty="0">
                <a:latin typeface="Arial" panose="020B0604020202020204" pitchFamily="34" charset="0"/>
                <a:cs typeface="Arial" panose="020B0604020202020204" pitchFamily="34" charset="0"/>
              </a:rPr>
              <a:t>. </a:t>
            </a:r>
            <a:r>
              <a:rPr lang="fr-FR" sz="2800" b="1" dirty="0">
                <a:latin typeface="Arial" panose="020B0604020202020204" pitchFamily="34" charset="0"/>
                <a:cs typeface="Arial" panose="020B0604020202020204" pitchFamily="34" charset="0"/>
              </a:rPr>
              <a:t>À quoi servent les neurones qui se trouvent dans les lobes du cerveau ? </a:t>
            </a:r>
            <a:r>
              <a:rPr lang="fr-FR" sz="2800" i="1" cap="none" dirty="0" smtClean="0">
                <a:latin typeface="Arial" panose="020B0604020202020204" pitchFamily="34" charset="0"/>
                <a:cs typeface="Arial" panose="020B0604020202020204" pitchFamily="34" charset="0"/>
              </a:rPr>
              <a:t>(Entre autres : réfléchir, percevoir…) </a:t>
            </a: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6. </a:t>
            </a:r>
            <a:r>
              <a:rPr lang="fr-FR" sz="2800" b="1" dirty="0">
                <a:solidFill>
                  <a:srgbClr val="7030A0"/>
                </a:solidFill>
                <a:latin typeface="Arial" panose="020B0604020202020204" pitchFamily="34" charset="0"/>
                <a:cs typeface="Arial" panose="020B0604020202020204" pitchFamily="34" charset="0"/>
              </a:rPr>
              <a:t>À quoi ressemble un neurone ? </a:t>
            </a:r>
            <a:r>
              <a:rPr lang="fr-FR" sz="2800" i="1" cap="none" dirty="0" smtClean="0">
                <a:latin typeface="Arial" panose="020B0604020202020204" pitchFamily="34" charset="0"/>
                <a:cs typeface="Arial" panose="020B0604020202020204" pitchFamily="34" charset="0"/>
              </a:rPr>
              <a:t>(un arbre). </a:t>
            </a:r>
            <a:endParaRPr lang="fr-FR" sz="2800" cap="none" dirty="0" smtClean="0">
              <a:latin typeface="Arial" panose="020B0604020202020204" pitchFamily="34" charset="0"/>
              <a:cs typeface="Arial" panose="020B0604020202020204" pitchFamily="34" charset="0"/>
            </a:endParaRPr>
          </a:p>
          <a:p>
            <a:pPr marL="0" indent="0">
              <a:buNone/>
            </a:pPr>
            <a:endParaRPr lang="fr-FR" sz="5400" dirty="0"/>
          </a:p>
        </p:txBody>
      </p:sp>
    </p:spTree>
    <p:extLst>
      <p:ext uri="{BB962C8B-B14F-4D97-AF65-F5344CB8AC3E}">
        <p14:creationId xmlns:p14="http://schemas.microsoft.com/office/powerpoint/2010/main" val="200998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89309"/>
            <a:ext cx="10364451" cy="687769"/>
          </a:xfrm>
        </p:spPr>
        <p:txBody>
          <a:bodyPr/>
          <a:lstStyle/>
          <a:p>
            <a:r>
              <a:rPr lang="fr-FR" b="1" dirty="0" smtClean="0">
                <a:solidFill>
                  <a:srgbClr val="7030A0"/>
                </a:solidFill>
              </a:rPr>
              <a:t>Attendus de fin de séquence 4</a:t>
            </a:r>
            <a:endParaRPr lang="fr-FR" b="1" dirty="0">
              <a:solidFill>
                <a:srgbClr val="7030A0"/>
              </a:solidFill>
            </a:endParaRPr>
          </a:p>
        </p:txBody>
      </p:sp>
      <p:sp>
        <p:nvSpPr>
          <p:cNvPr id="3" name="Espace réservé du contenu 2"/>
          <p:cNvSpPr>
            <a:spLocks noGrp="1"/>
          </p:cNvSpPr>
          <p:nvPr>
            <p:ph sz="quarter" idx="13"/>
          </p:nvPr>
        </p:nvSpPr>
        <p:spPr>
          <a:xfrm>
            <a:off x="0" y="1026367"/>
            <a:ext cx="12192000" cy="5831633"/>
          </a:xfrm>
        </p:spPr>
        <p:txBody>
          <a:bodyPr>
            <a:normAutofit/>
          </a:bodyPr>
          <a:lstStyle/>
          <a:p>
            <a:r>
              <a:rPr lang="fr-FR" sz="3600" b="1" dirty="0" smtClean="0">
                <a:solidFill>
                  <a:srgbClr val="002060"/>
                </a:solidFill>
                <a:latin typeface="Arial" panose="020B0604020202020204" pitchFamily="34" charset="0"/>
                <a:cs typeface="Arial" panose="020B0604020202020204" pitchFamily="34" charset="0"/>
              </a:rPr>
              <a:t>Identifier </a:t>
            </a:r>
            <a:r>
              <a:rPr lang="fr-FR" sz="3600" b="1" dirty="0">
                <a:solidFill>
                  <a:srgbClr val="002060"/>
                </a:solidFill>
                <a:latin typeface="Arial" panose="020B0604020202020204" pitchFamily="34" charset="0"/>
                <a:cs typeface="Arial" panose="020B0604020202020204" pitchFamily="34" charset="0"/>
              </a:rPr>
              <a:t>et nommer certains moments où ils basculent en </a:t>
            </a:r>
            <a:r>
              <a:rPr lang="fr-FR" sz="3600" dirty="0">
                <a:latin typeface="Arial" panose="020B0604020202020204" pitchFamily="34" charset="0"/>
                <a:cs typeface="Arial" panose="020B0604020202020204" pitchFamily="34" charset="0"/>
              </a:rPr>
              <a:t>« </a:t>
            </a:r>
            <a:r>
              <a:rPr lang="fr-FR" sz="3600" b="1" dirty="0">
                <a:solidFill>
                  <a:srgbClr val="C00000"/>
                </a:solidFill>
                <a:latin typeface="Arial" panose="020B0604020202020204" pitchFamily="34" charset="0"/>
                <a:cs typeface="Arial" panose="020B0604020202020204" pitchFamily="34" charset="0"/>
              </a:rPr>
              <a:t>Mode Marionnette </a:t>
            </a:r>
            <a:r>
              <a:rPr lang="fr-FR" sz="3600" dirty="0" smtClean="0">
                <a:latin typeface="Arial" panose="020B0604020202020204" pitchFamily="34" charset="0"/>
                <a:cs typeface="Arial" panose="020B0604020202020204" pitchFamily="34" charset="0"/>
              </a:rPr>
              <a:t>» </a:t>
            </a:r>
            <a:endParaRPr lang="fr-FR" sz="3600" dirty="0">
              <a:latin typeface="Arial" panose="020B0604020202020204" pitchFamily="34" charset="0"/>
              <a:cs typeface="Arial" panose="020B0604020202020204" pitchFamily="34" charset="0"/>
            </a:endParaRPr>
          </a:p>
          <a:p>
            <a:r>
              <a:rPr lang="fr-FR" sz="3600" b="1" dirty="0" smtClean="0">
                <a:solidFill>
                  <a:srgbClr val="7030A0"/>
                </a:solidFill>
                <a:latin typeface="Arial" panose="020B0604020202020204" pitchFamily="34" charset="0"/>
                <a:cs typeface="Arial" panose="020B0604020202020204" pitchFamily="34" charset="0"/>
              </a:rPr>
              <a:t>Identifier </a:t>
            </a:r>
            <a:r>
              <a:rPr lang="fr-FR" sz="3600" b="1" dirty="0">
                <a:solidFill>
                  <a:srgbClr val="7030A0"/>
                </a:solidFill>
                <a:latin typeface="Arial" panose="020B0604020202020204" pitchFamily="34" charset="0"/>
                <a:cs typeface="Arial" panose="020B0604020202020204" pitchFamily="34" charset="0"/>
              </a:rPr>
              <a:t>certains moments où ils sont distraits par leurs </a:t>
            </a:r>
            <a:r>
              <a:rPr lang="fr-FR" sz="3600" dirty="0">
                <a:latin typeface="Arial" panose="020B0604020202020204" pitchFamily="34" charset="0"/>
                <a:cs typeface="Arial" panose="020B0604020202020204" pitchFamily="34" charset="0"/>
              </a:rPr>
              <a:t>« </a:t>
            </a:r>
            <a:r>
              <a:rPr lang="fr-FR" sz="3600" b="1" dirty="0">
                <a:solidFill>
                  <a:srgbClr val="C00000"/>
                </a:solidFill>
                <a:latin typeface="Arial" panose="020B0604020202020204" pitchFamily="34" charset="0"/>
                <a:cs typeface="Arial" panose="020B0604020202020204" pitchFamily="34" charset="0"/>
              </a:rPr>
              <a:t>neurones aimants </a:t>
            </a:r>
            <a:r>
              <a:rPr lang="fr-FR" sz="3600" dirty="0" smtClean="0">
                <a:latin typeface="Arial" panose="020B0604020202020204" pitchFamily="34" charset="0"/>
                <a:cs typeface="Arial" panose="020B0604020202020204" pitchFamily="34" charset="0"/>
              </a:rPr>
              <a:t>» </a:t>
            </a:r>
            <a:endParaRPr lang="fr-FR" sz="3600" dirty="0">
              <a:latin typeface="Arial" panose="020B0604020202020204" pitchFamily="34" charset="0"/>
              <a:cs typeface="Arial" panose="020B0604020202020204" pitchFamily="34" charset="0"/>
            </a:endParaRPr>
          </a:p>
          <a:p>
            <a:r>
              <a:rPr lang="fr-FR" sz="3600" b="1" dirty="0" smtClean="0">
                <a:solidFill>
                  <a:srgbClr val="002060"/>
                </a:solidFill>
                <a:latin typeface="Arial" panose="020B0604020202020204" pitchFamily="34" charset="0"/>
                <a:cs typeface="Arial" panose="020B0604020202020204" pitchFamily="34" charset="0"/>
              </a:rPr>
              <a:t>Essayer </a:t>
            </a:r>
            <a:r>
              <a:rPr lang="fr-FR" sz="3600" b="1" dirty="0">
                <a:solidFill>
                  <a:srgbClr val="002060"/>
                </a:solidFill>
                <a:latin typeface="Arial" panose="020B0604020202020204" pitchFamily="34" charset="0"/>
                <a:cs typeface="Arial" panose="020B0604020202020204" pitchFamily="34" charset="0"/>
              </a:rPr>
              <a:t>de réagir à ces </a:t>
            </a:r>
            <a:r>
              <a:rPr lang="fr-FR" sz="3600" b="1" dirty="0" smtClean="0">
                <a:solidFill>
                  <a:srgbClr val="002060"/>
                </a:solidFill>
                <a:latin typeface="Arial" panose="020B0604020202020204" pitchFamily="34" charset="0"/>
                <a:cs typeface="Arial" panose="020B0604020202020204" pitchFamily="34" charset="0"/>
              </a:rPr>
              <a:t>distractions </a:t>
            </a:r>
            <a:r>
              <a:rPr lang="fr-FR" sz="3600" b="1" dirty="0">
                <a:solidFill>
                  <a:srgbClr val="002060"/>
                </a:solidFill>
                <a:latin typeface="Arial" panose="020B0604020202020204" pitchFamily="34" charset="0"/>
                <a:cs typeface="Arial" panose="020B0604020202020204" pitchFamily="34" charset="0"/>
              </a:rPr>
              <a:t>en marquant une </a:t>
            </a:r>
            <a:r>
              <a:rPr lang="fr-FR" sz="3600" b="1" dirty="0">
                <a:solidFill>
                  <a:srgbClr val="C00000"/>
                </a:solidFill>
                <a:latin typeface="Arial" panose="020B0604020202020204" pitchFamily="34" charset="0"/>
                <a:cs typeface="Arial" panose="020B0604020202020204" pitchFamily="34" charset="0"/>
              </a:rPr>
              <a:t>petite </a:t>
            </a:r>
            <a:r>
              <a:rPr lang="fr-FR" sz="3600" b="1" dirty="0" smtClean="0">
                <a:solidFill>
                  <a:srgbClr val="C00000"/>
                </a:solidFill>
                <a:latin typeface="Arial" panose="020B0604020202020204" pitchFamily="34" charset="0"/>
                <a:cs typeface="Arial" panose="020B0604020202020204" pitchFamily="34" charset="0"/>
              </a:rPr>
              <a:t>pause</a:t>
            </a:r>
            <a:r>
              <a:rPr lang="fr-FR" sz="3600" b="1" dirty="0" smtClean="0">
                <a:solidFill>
                  <a:srgbClr val="002060"/>
                </a:solidFill>
                <a:latin typeface="Arial" panose="020B0604020202020204" pitchFamily="34" charset="0"/>
                <a:cs typeface="Arial" panose="020B0604020202020204" pitchFamily="34" charset="0"/>
              </a:rPr>
              <a:t>: </a:t>
            </a:r>
            <a:r>
              <a:rPr lang="fr-FR" sz="3600" b="1" dirty="0" smtClean="0">
                <a:solidFill>
                  <a:srgbClr val="C00000"/>
                </a:solidFill>
                <a:latin typeface="Arial" panose="020B0604020202020204" pitchFamily="34" charset="0"/>
                <a:cs typeface="Arial" panose="020B0604020202020204" pitchFamily="34" charset="0"/>
              </a:rPr>
              <a:t>DECIDER </a:t>
            </a:r>
            <a:r>
              <a:rPr lang="fr-FR" sz="3600" b="1" dirty="0" smtClean="0">
                <a:solidFill>
                  <a:srgbClr val="002060"/>
                </a:solidFill>
                <a:latin typeface="Arial" panose="020B0604020202020204" pitchFamily="34" charset="0"/>
                <a:cs typeface="Arial" panose="020B0604020202020204" pitchFamily="34" charset="0"/>
              </a:rPr>
              <a:t>DE suivre </a:t>
            </a:r>
            <a:r>
              <a:rPr lang="fr-FR" sz="3600" b="1" dirty="0">
                <a:solidFill>
                  <a:srgbClr val="002060"/>
                </a:solidFill>
                <a:latin typeface="Arial" panose="020B0604020202020204" pitchFamily="34" charset="0"/>
                <a:cs typeface="Arial" panose="020B0604020202020204" pitchFamily="34" charset="0"/>
              </a:rPr>
              <a:t>ou non cette envie soudaine ou cette </a:t>
            </a:r>
            <a:r>
              <a:rPr lang="fr-FR" sz="3600" b="1" dirty="0" smtClean="0">
                <a:solidFill>
                  <a:srgbClr val="002060"/>
                </a:solidFill>
                <a:latin typeface="Arial" panose="020B0604020202020204" pitchFamily="34" charset="0"/>
                <a:cs typeface="Arial" panose="020B0604020202020204" pitchFamily="34" charset="0"/>
              </a:rPr>
              <a:t>impulsion</a:t>
            </a:r>
            <a:endParaRPr lang="fr-FR" sz="3600" b="1" dirty="0">
              <a:solidFill>
                <a:srgbClr val="002060"/>
              </a:solidFill>
              <a:latin typeface="Arial" panose="020B0604020202020204" pitchFamily="34" charset="0"/>
              <a:cs typeface="Arial" panose="020B0604020202020204" pitchFamily="34" charset="0"/>
            </a:endParaRPr>
          </a:p>
          <a:p>
            <a:endParaRPr lang="fr-F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24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 POUR L’INTEGRATION AUX PRATIQUES PEDAGOGIQUES – Séquence 4</a:t>
            </a:r>
            <a:endParaRPr lang="fr-FR" b="1" dirty="0">
              <a:solidFill>
                <a:srgbClr val="7030A0"/>
              </a:solidFill>
            </a:endParaRPr>
          </a:p>
        </p:txBody>
      </p:sp>
      <p:sp>
        <p:nvSpPr>
          <p:cNvPr id="3" name="Espace réservé du contenu 2"/>
          <p:cNvSpPr>
            <a:spLocks noGrp="1"/>
          </p:cNvSpPr>
          <p:nvPr>
            <p:ph sz="quarter" idx="13"/>
          </p:nvPr>
        </p:nvSpPr>
        <p:spPr>
          <a:xfrm>
            <a:off x="0" y="1191622"/>
            <a:ext cx="12192000" cy="5666378"/>
          </a:xfrm>
        </p:spPr>
        <p:txBody>
          <a:bodyPr>
            <a:normAutofit/>
          </a:bodyPr>
          <a:lstStyle/>
          <a:p>
            <a:pPr marL="0" indent="0" algn="ctr">
              <a:buNone/>
            </a:pPr>
            <a:r>
              <a:rPr lang="fr-FR" sz="5400" b="1" i="1" dirty="0"/>
              <a:t>Quand je bascule</a:t>
            </a:r>
            <a:r>
              <a:rPr lang="fr-FR" sz="5400" b="1" i="1" dirty="0">
                <a:solidFill>
                  <a:srgbClr val="C00000"/>
                </a:solidFill>
              </a:rPr>
              <a:t> </a:t>
            </a:r>
            <a:endParaRPr lang="fr-FR" sz="5400" b="1" i="1" dirty="0" smtClean="0">
              <a:solidFill>
                <a:srgbClr val="C00000"/>
              </a:solidFill>
            </a:endParaRPr>
          </a:p>
          <a:p>
            <a:pPr marL="0" indent="0" algn="ctr">
              <a:buNone/>
            </a:pPr>
            <a:r>
              <a:rPr lang="fr-FR" sz="5400" b="1" i="1" dirty="0" smtClean="0">
                <a:solidFill>
                  <a:srgbClr val="C00000"/>
                </a:solidFill>
              </a:rPr>
              <a:t>en </a:t>
            </a:r>
            <a:r>
              <a:rPr lang="fr-FR" sz="5400" b="1" i="1" dirty="0">
                <a:solidFill>
                  <a:srgbClr val="C00000"/>
                </a:solidFill>
              </a:rPr>
              <a:t>mode Marionnette </a:t>
            </a:r>
            <a:r>
              <a:rPr lang="fr-FR" sz="5400" b="1" i="1" dirty="0"/>
              <a:t>: “STOP ! OK ?” </a:t>
            </a:r>
            <a:endParaRPr lang="fr-FR" sz="5400" dirty="0"/>
          </a:p>
          <a:p>
            <a:pPr marL="0" indent="0" algn="ctr">
              <a:buNone/>
            </a:pPr>
            <a:endParaRPr lang="fr-FR" sz="5400" dirty="0"/>
          </a:p>
        </p:txBody>
      </p:sp>
      <p:pic>
        <p:nvPicPr>
          <p:cNvPr id="4" name="Image 3"/>
          <p:cNvPicPr>
            <a:picLocks noChangeAspect="1"/>
          </p:cNvPicPr>
          <p:nvPr/>
        </p:nvPicPr>
        <p:blipFill>
          <a:blip r:embed="rId3"/>
          <a:stretch>
            <a:fillRect/>
          </a:stretch>
        </p:blipFill>
        <p:spPr>
          <a:xfrm>
            <a:off x="1906375" y="3526971"/>
            <a:ext cx="6976369" cy="3331029"/>
          </a:xfrm>
          <a:prstGeom prst="rect">
            <a:avLst/>
          </a:prstGeom>
        </p:spPr>
      </p:pic>
    </p:spTree>
    <p:extLst>
      <p:ext uri="{BB962C8B-B14F-4D97-AF65-F5344CB8AC3E}">
        <p14:creationId xmlns:p14="http://schemas.microsoft.com/office/powerpoint/2010/main" val="409150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743752"/>
          </a:xfrm>
        </p:spPr>
        <p:txBody>
          <a:bodyPr/>
          <a:lstStyle/>
          <a:p>
            <a:r>
              <a:rPr lang="fr-FR" b="1" dirty="0" smtClean="0">
                <a:solidFill>
                  <a:srgbClr val="7030A0"/>
                </a:solidFill>
              </a:rPr>
              <a:t>LE QUIZZ SEQUENCE 4</a:t>
            </a:r>
            <a:endParaRPr lang="fr-FR" b="1" dirty="0">
              <a:solidFill>
                <a:srgbClr val="7030A0"/>
              </a:solidFill>
            </a:endParaRPr>
          </a:p>
        </p:txBody>
      </p:sp>
      <p:sp>
        <p:nvSpPr>
          <p:cNvPr id="3" name="Espace réservé du contenu 2"/>
          <p:cNvSpPr>
            <a:spLocks noGrp="1"/>
          </p:cNvSpPr>
          <p:nvPr>
            <p:ph sz="quarter" idx="13"/>
          </p:nvPr>
        </p:nvSpPr>
        <p:spPr>
          <a:xfrm>
            <a:off x="0" y="1380930"/>
            <a:ext cx="12192000" cy="5477069"/>
          </a:xfrm>
        </p:spPr>
        <p:txBody>
          <a:bodyPr>
            <a:normAutofit/>
          </a:bodyPr>
          <a:lstStyle/>
          <a:p>
            <a:pPr marL="0" indent="0">
              <a:buNone/>
            </a:pPr>
            <a:r>
              <a:rPr lang="fr-FR" sz="3200" b="1" dirty="0">
                <a:solidFill>
                  <a:srgbClr val="002060"/>
                </a:solidFill>
                <a:latin typeface="Arial" panose="020B0604020202020204" pitchFamily="34" charset="0"/>
                <a:cs typeface="Arial" panose="020B0604020202020204" pitchFamily="34" charset="0"/>
              </a:rPr>
              <a:t>5. Que peux-tu faire pour éviter de tomber de la poutre quand tes neurones aimants t’attirent d’un côté ? </a:t>
            </a:r>
            <a:endParaRPr lang="fr-FR" sz="3200" b="1" dirty="0" smtClean="0">
              <a:solidFill>
                <a:srgbClr val="002060"/>
              </a:solidFill>
              <a:latin typeface="Arial" panose="020B0604020202020204" pitchFamily="34" charset="0"/>
              <a:cs typeface="Arial" panose="020B0604020202020204" pitchFamily="34" charset="0"/>
            </a:endParaRPr>
          </a:p>
          <a:p>
            <a:pPr marL="0" indent="0">
              <a:buNone/>
            </a:pPr>
            <a:endParaRPr lang="fr-FR" sz="3200" b="1" dirty="0" smtClean="0">
              <a:latin typeface="Arial" panose="020B0604020202020204" pitchFamily="34" charset="0"/>
              <a:cs typeface="Arial" panose="020B0604020202020204" pitchFamily="34" charset="0"/>
            </a:endParaRPr>
          </a:p>
          <a:p>
            <a:pPr marL="0" indent="0">
              <a:buNone/>
            </a:pPr>
            <a:r>
              <a:rPr lang="fr-FR" sz="3200" b="1" dirty="0" smtClean="0">
                <a:solidFill>
                  <a:srgbClr val="7030A0"/>
                </a:solidFill>
                <a:latin typeface="Arial" panose="020B0604020202020204" pitchFamily="34" charset="0"/>
                <a:cs typeface="Arial" panose="020B0604020202020204" pitchFamily="34" charset="0"/>
              </a:rPr>
              <a:t>6</a:t>
            </a:r>
            <a:r>
              <a:rPr lang="fr-FR" sz="3200" b="1" dirty="0">
                <a:solidFill>
                  <a:srgbClr val="7030A0"/>
                </a:solidFill>
                <a:latin typeface="Arial" panose="020B0604020202020204" pitchFamily="34" charset="0"/>
                <a:cs typeface="Arial" panose="020B0604020202020204" pitchFamily="34" charset="0"/>
              </a:rPr>
              <a:t>. Que signifie être en « mode marionnette » ? </a:t>
            </a:r>
            <a:endParaRPr lang="fr-FR" sz="3200" b="1" dirty="0" smtClean="0">
              <a:solidFill>
                <a:srgbClr val="7030A0"/>
              </a:solidFill>
              <a:latin typeface="Arial" panose="020B0604020202020204" pitchFamily="34" charset="0"/>
              <a:cs typeface="Arial" panose="020B0604020202020204" pitchFamily="34" charset="0"/>
            </a:endParaRPr>
          </a:p>
          <a:p>
            <a:pPr marL="0" indent="0">
              <a:buNone/>
            </a:pPr>
            <a:endParaRPr lang="fr-FR" sz="3200" b="1" dirty="0" smtClean="0">
              <a:latin typeface="Arial" panose="020B0604020202020204" pitchFamily="34" charset="0"/>
              <a:cs typeface="Arial" panose="020B0604020202020204" pitchFamily="34" charset="0"/>
            </a:endParaRPr>
          </a:p>
          <a:p>
            <a:pPr marL="0" indent="0">
              <a:buNone/>
            </a:pPr>
            <a:r>
              <a:rPr lang="fr-FR" sz="3200" b="1" dirty="0" smtClean="0">
                <a:solidFill>
                  <a:srgbClr val="002060"/>
                </a:solidFill>
                <a:latin typeface="Arial" panose="020B0604020202020204" pitchFamily="34" charset="0"/>
                <a:cs typeface="Arial" panose="020B0604020202020204" pitchFamily="34" charset="0"/>
              </a:rPr>
              <a:t>7</a:t>
            </a:r>
            <a:r>
              <a:rPr lang="fr-FR" sz="3200" b="1" dirty="0">
                <a:solidFill>
                  <a:srgbClr val="002060"/>
                </a:solidFill>
                <a:latin typeface="Arial" panose="020B0604020202020204" pitchFamily="34" charset="0"/>
                <a:cs typeface="Arial" panose="020B0604020202020204" pitchFamily="34" charset="0"/>
              </a:rPr>
              <a:t>. Comment fais-tu pour remarquer que tu es en « mode marionnette » ? </a:t>
            </a:r>
          </a:p>
          <a:p>
            <a:pPr marL="0" indent="0">
              <a:buNone/>
            </a:pPr>
            <a:endParaRPr lang="fr-FR" dirty="0"/>
          </a:p>
        </p:txBody>
      </p:sp>
    </p:spTree>
    <p:extLst>
      <p:ext uri="{BB962C8B-B14F-4D97-AF65-F5344CB8AC3E}">
        <p14:creationId xmlns:p14="http://schemas.microsoft.com/office/powerpoint/2010/main" val="9707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687769"/>
          </a:xfrm>
        </p:spPr>
        <p:txBody>
          <a:bodyPr/>
          <a:lstStyle/>
          <a:p>
            <a:r>
              <a:rPr lang="fr-FR" b="1" dirty="0" smtClean="0">
                <a:solidFill>
                  <a:srgbClr val="7030A0"/>
                </a:solidFill>
              </a:rPr>
              <a:t>Attendus de fin de séquence 5</a:t>
            </a:r>
            <a:endParaRPr lang="fr-FR" b="1" dirty="0">
              <a:solidFill>
                <a:srgbClr val="7030A0"/>
              </a:solidFill>
            </a:endParaRPr>
          </a:p>
        </p:txBody>
      </p:sp>
      <p:sp>
        <p:nvSpPr>
          <p:cNvPr id="3" name="Espace réservé du contenu 2"/>
          <p:cNvSpPr>
            <a:spLocks noGrp="1"/>
          </p:cNvSpPr>
          <p:nvPr>
            <p:ph sz="quarter" idx="13"/>
          </p:nvPr>
        </p:nvSpPr>
        <p:spPr>
          <a:xfrm>
            <a:off x="0" y="687769"/>
            <a:ext cx="12192000" cy="6170231"/>
          </a:xfrm>
        </p:spPr>
        <p:txBody>
          <a:bodyPr>
            <a:normAutofit/>
          </a:bodyPr>
          <a:lstStyle/>
          <a:p>
            <a:r>
              <a:rPr lang="fr-FR" sz="3200" b="1" dirty="0" smtClean="0">
                <a:solidFill>
                  <a:srgbClr val="002060"/>
                </a:solidFill>
              </a:rPr>
              <a:t>Décrire </a:t>
            </a:r>
            <a:r>
              <a:rPr lang="fr-FR" sz="3200" b="1" dirty="0">
                <a:solidFill>
                  <a:srgbClr val="002060"/>
                </a:solidFill>
              </a:rPr>
              <a:t>et expliquer le rôle des </a:t>
            </a:r>
            <a:r>
              <a:rPr lang="fr-FR" sz="3200" b="1" dirty="0" smtClean="0">
                <a:solidFill>
                  <a:srgbClr val="C00000"/>
                </a:solidFill>
              </a:rPr>
              <a:t>neurones-chefs</a:t>
            </a:r>
          </a:p>
          <a:p>
            <a:r>
              <a:rPr lang="fr-FR" sz="3200" b="1" dirty="0" smtClean="0">
                <a:solidFill>
                  <a:srgbClr val="7030A0"/>
                </a:solidFill>
              </a:rPr>
              <a:t>ETRE CAPABLE D’ENONCER ET EXPLICITER une </a:t>
            </a:r>
            <a:r>
              <a:rPr lang="fr-FR" sz="3200" b="1" dirty="0">
                <a:solidFill>
                  <a:srgbClr val="C00000"/>
                </a:solidFill>
              </a:rPr>
              <a:t>intention claire </a:t>
            </a:r>
            <a:endParaRPr lang="fr-FR" sz="3200" dirty="0" smtClean="0">
              <a:solidFill>
                <a:srgbClr val="C00000"/>
              </a:solidFill>
            </a:endParaRPr>
          </a:p>
          <a:p>
            <a:r>
              <a:rPr lang="fr-FR" sz="3200" b="1" dirty="0" smtClean="0">
                <a:solidFill>
                  <a:srgbClr val="002060"/>
                </a:solidFill>
              </a:rPr>
              <a:t>Remarquer </a:t>
            </a:r>
            <a:r>
              <a:rPr lang="fr-FR" sz="3200" b="1" dirty="0">
                <a:solidFill>
                  <a:srgbClr val="002060"/>
                </a:solidFill>
              </a:rPr>
              <a:t>quand ils sont distraits parce qu’ils ont oublié ce qu’ils cherchaient à faire </a:t>
            </a:r>
            <a:r>
              <a:rPr lang="fr-FR" sz="3200" dirty="0"/>
              <a:t>(</a:t>
            </a:r>
            <a:r>
              <a:rPr lang="fr-FR" sz="3200" b="1" dirty="0">
                <a:solidFill>
                  <a:srgbClr val="C00000"/>
                </a:solidFill>
              </a:rPr>
              <a:t>oubli d’intention : OUIN</a:t>
            </a:r>
            <a:r>
              <a:rPr lang="fr-FR" sz="3200" dirty="0"/>
              <a:t>) ; </a:t>
            </a:r>
          </a:p>
          <a:p>
            <a:r>
              <a:rPr lang="fr-FR" sz="3200" b="1" dirty="0" smtClean="0">
                <a:solidFill>
                  <a:srgbClr val="7030A0"/>
                </a:solidFill>
              </a:rPr>
              <a:t>Commencer </a:t>
            </a:r>
            <a:r>
              <a:rPr lang="fr-FR" sz="3200" b="1" dirty="0">
                <a:solidFill>
                  <a:srgbClr val="7030A0"/>
                </a:solidFill>
              </a:rPr>
              <a:t>à remarquer quand ils ont </a:t>
            </a:r>
            <a:r>
              <a:rPr lang="fr-FR" sz="3200" b="1" dirty="0"/>
              <a:t>deux intentions contradictoires </a:t>
            </a:r>
            <a:r>
              <a:rPr lang="fr-FR" sz="3200" b="1" dirty="0">
                <a:solidFill>
                  <a:srgbClr val="7030A0"/>
                </a:solidFill>
              </a:rPr>
              <a:t>à la fois </a:t>
            </a:r>
            <a:endParaRPr lang="fr-FR" sz="3200" b="1" dirty="0" smtClean="0">
              <a:solidFill>
                <a:srgbClr val="7030A0"/>
              </a:solidFill>
            </a:endParaRPr>
          </a:p>
          <a:p>
            <a:r>
              <a:rPr lang="fr-FR" sz="3200" b="1" dirty="0" smtClean="0">
                <a:solidFill>
                  <a:srgbClr val="002060"/>
                </a:solidFill>
              </a:rPr>
              <a:t>Expliquer </a:t>
            </a:r>
            <a:r>
              <a:rPr lang="fr-FR" sz="3200" b="1" dirty="0">
                <a:solidFill>
                  <a:srgbClr val="002060"/>
                </a:solidFill>
              </a:rPr>
              <a:t>l’intérêt d’avoir une intention </a:t>
            </a:r>
            <a:r>
              <a:rPr lang="fr-FR" sz="3200" b="1" dirty="0">
                <a:solidFill>
                  <a:srgbClr val="C00000"/>
                </a:solidFill>
              </a:rPr>
              <a:t>claire et concrète et à court </a:t>
            </a:r>
            <a:r>
              <a:rPr lang="fr-FR" sz="3200" b="1" dirty="0" smtClean="0">
                <a:solidFill>
                  <a:srgbClr val="C00000"/>
                </a:solidFill>
              </a:rPr>
              <a:t>terme</a:t>
            </a:r>
            <a:r>
              <a:rPr lang="fr-FR" sz="3200" dirty="0" smtClean="0"/>
              <a:t>: </a:t>
            </a:r>
            <a:r>
              <a:rPr lang="fr-FR" sz="3200" b="1" dirty="0" smtClean="0">
                <a:solidFill>
                  <a:srgbClr val="002060"/>
                </a:solidFill>
              </a:rPr>
              <a:t>image </a:t>
            </a:r>
            <a:r>
              <a:rPr lang="fr-FR" sz="3200" b="1" dirty="0">
                <a:solidFill>
                  <a:srgbClr val="002060"/>
                </a:solidFill>
              </a:rPr>
              <a:t>de la poutre. </a:t>
            </a:r>
          </a:p>
          <a:p>
            <a:endParaRPr lang="fr-F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84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RITUELs POUR L’INTEGRATION AUX PRATIQUES PEDAGOGIQUES – Séquence 5</a:t>
            </a:r>
            <a:endParaRPr lang="fr-FR" b="1" dirty="0">
              <a:solidFill>
                <a:srgbClr val="7030A0"/>
              </a:solidFill>
            </a:endParaRPr>
          </a:p>
        </p:txBody>
      </p:sp>
      <p:sp>
        <p:nvSpPr>
          <p:cNvPr id="3" name="Espace réservé du contenu 2"/>
          <p:cNvSpPr>
            <a:spLocks noGrp="1"/>
          </p:cNvSpPr>
          <p:nvPr>
            <p:ph sz="quarter" idx="13"/>
          </p:nvPr>
        </p:nvSpPr>
        <p:spPr>
          <a:xfrm>
            <a:off x="0" y="2034072"/>
            <a:ext cx="12192000" cy="4823927"/>
          </a:xfrm>
        </p:spPr>
        <p:txBody>
          <a:bodyPr>
            <a:normAutofit/>
          </a:bodyPr>
          <a:lstStyle/>
          <a:p>
            <a:pPr marL="0" indent="0" algn="ctr">
              <a:buNone/>
            </a:pPr>
            <a:r>
              <a:rPr lang="fr-FR" sz="5400" b="1" i="1" dirty="0" smtClean="0">
                <a:solidFill>
                  <a:srgbClr val="002060"/>
                </a:solidFill>
              </a:rPr>
              <a:t>QuELLE EST TON </a:t>
            </a:r>
            <a:r>
              <a:rPr lang="fr-FR" sz="5400" b="1" i="1" dirty="0" smtClean="0">
                <a:solidFill>
                  <a:srgbClr val="C00000"/>
                </a:solidFill>
              </a:rPr>
              <a:t>INTENTION?</a:t>
            </a:r>
          </a:p>
          <a:p>
            <a:pPr marL="0" indent="0" algn="ctr">
              <a:buNone/>
            </a:pPr>
            <a:r>
              <a:rPr lang="fr-FR" sz="5400" b="1" i="1" dirty="0" smtClean="0">
                <a:solidFill>
                  <a:srgbClr val="002060"/>
                </a:solidFill>
              </a:rPr>
              <a:t>SAIS-TU LA GARDER EN Tête?</a:t>
            </a:r>
            <a:endParaRPr lang="fr-FR" sz="5400" dirty="0">
              <a:solidFill>
                <a:srgbClr val="002060"/>
              </a:solidFill>
            </a:endParaRPr>
          </a:p>
        </p:txBody>
      </p:sp>
    </p:spTree>
    <p:extLst>
      <p:ext uri="{BB962C8B-B14F-4D97-AF65-F5344CB8AC3E}">
        <p14:creationId xmlns:p14="http://schemas.microsoft.com/office/powerpoint/2010/main" val="46606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743752"/>
          </a:xfrm>
        </p:spPr>
        <p:txBody>
          <a:bodyPr/>
          <a:lstStyle/>
          <a:p>
            <a:r>
              <a:rPr lang="fr-FR" b="1" dirty="0" smtClean="0">
                <a:solidFill>
                  <a:srgbClr val="7030A0"/>
                </a:solidFill>
              </a:rPr>
              <a:t>LE QUIZZ SEQUENCE 5</a:t>
            </a:r>
            <a:endParaRPr lang="fr-FR" b="1" dirty="0">
              <a:solidFill>
                <a:srgbClr val="7030A0"/>
              </a:solidFill>
            </a:endParaRPr>
          </a:p>
        </p:txBody>
      </p:sp>
      <p:sp>
        <p:nvSpPr>
          <p:cNvPr id="3" name="Espace réservé du contenu 2"/>
          <p:cNvSpPr>
            <a:spLocks noGrp="1"/>
          </p:cNvSpPr>
          <p:nvPr>
            <p:ph sz="quarter" idx="13"/>
          </p:nvPr>
        </p:nvSpPr>
        <p:spPr>
          <a:xfrm>
            <a:off x="0" y="877078"/>
            <a:ext cx="12192000" cy="5980921"/>
          </a:xfrm>
        </p:spPr>
        <p:txBody>
          <a:bodyPr>
            <a:normAutofit/>
          </a:bodyPr>
          <a:lstStyle/>
          <a:p>
            <a:pPr marL="514350" indent="-514350">
              <a:buAutoNum type="arabicPeriod"/>
            </a:pPr>
            <a:r>
              <a:rPr lang="fr-FR" sz="3200" b="1" dirty="0" smtClean="0">
                <a:solidFill>
                  <a:srgbClr val="002060"/>
                </a:solidFill>
              </a:rPr>
              <a:t>Explique </a:t>
            </a:r>
            <a:r>
              <a:rPr lang="fr-FR" sz="3200" b="1" dirty="0">
                <a:solidFill>
                  <a:srgbClr val="002060"/>
                </a:solidFill>
              </a:rPr>
              <a:t>ce qu’est </a:t>
            </a:r>
            <a:r>
              <a:rPr lang="fr-FR" sz="3200" b="1" dirty="0">
                <a:solidFill>
                  <a:srgbClr val="C00000"/>
                </a:solidFill>
              </a:rPr>
              <a:t>une intention</a:t>
            </a:r>
            <a:r>
              <a:rPr lang="fr-FR" sz="3200" b="1" dirty="0">
                <a:solidFill>
                  <a:srgbClr val="002060"/>
                </a:solidFill>
              </a:rPr>
              <a:t>. </a:t>
            </a:r>
            <a:endParaRPr lang="fr-FR" sz="3200" b="1" dirty="0" smtClean="0">
              <a:solidFill>
                <a:srgbClr val="002060"/>
              </a:solidFill>
            </a:endParaRPr>
          </a:p>
          <a:p>
            <a:pPr marL="0" indent="0">
              <a:buNone/>
            </a:pPr>
            <a:r>
              <a:rPr lang="fr-FR" sz="3200" b="1" dirty="0" smtClean="0"/>
              <a:t>2</a:t>
            </a:r>
            <a:r>
              <a:rPr lang="fr-FR" sz="3200" b="1" dirty="0"/>
              <a:t>. </a:t>
            </a:r>
            <a:r>
              <a:rPr lang="fr-FR" sz="3200" b="1" dirty="0">
                <a:solidFill>
                  <a:srgbClr val="7030A0"/>
                </a:solidFill>
              </a:rPr>
              <a:t>Donne un exemple de situation où</a:t>
            </a:r>
            <a:r>
              <a:rPr lang="fr-FR" sz="3200" b="1" dirty="0">
                <a:solidFill>
                  <a:srgbClr val="C00000"/>
                </a:solidFill>
              </a:rPr>
              <a:t> tu as oublié ton intention</a:t>
            </a:r>
            <a:r>
              <a:rPr lang="fr-FR" sz="3200" b="1" dirty="0">
                <a:solidFill>
                  <a:srgbClr val="7030A0"/>
                </a:solidFill>
              </a:rPr>
              <a:t>. </a:t>
            </a:r>
          </a:p>
          <a:p>
            <a:pPr marL="0" indent="0">
              <a:buNone/>
            </a:pPr>
            <a:r>
              <a:rPr lang="fr-FR" sz="3200" b="1" dirty="0" smtClean="0"/>
              <a:t>4</a:t>
            </a:r>
            <a:r>
              <a:rPr lang="fr-FR" sz="3200" b="1" dirty="0"/>
              <a:t>. </a:t>
            </a:r>
            <a:r>
              <a:rPr lang="fr-FR" sz="3200" b="1" dirty="0">
                <a:solidFill>
                  <a:srgbClr val="002060"/>
                </a:solidFill>
              </a:rPr>
              <a:t>Pourquoi le jeu ni oui-ni non est-il difficile </a:t>
            </a:r>
            <a:r>
              <a:rPr lang="fr-FR" sz="3200" b="1" dirty="0" smtClean="0">
                <a:solidFill>
                  <a:srgbClr val="002060"/>
                </a:solidFill>
              </a:rPr>
              <a:t>?</a:t>
            </a:r>
          </a:p>
          <a:p>
            <a:pPr marL="0" indent="0">
              <a:buNone/>
            </a:pPr>
            <a:r>
              <a:rPr lang="fr-FR" sz="3200" b="1" dirty="0" smtClean="0">
                <a:solidFill>
                  <a:srgbClr val="7030A0"/>
                </a:solidFill>
              </a:rPr>
              <a:t>5</a:t>
            </a:r>
            <a:r>
              <a:rPr lang="fr-FR" sz="3200" b="1" dirty="0">
                <a:solidFill>
                  <a:srgbClr val="7030A0"/>
                </a:solidFill>
              </a:rPr>
              <a:t>. </a:t>
            </a:r>
            <a:r>
              <a:rPr lang="fr-FR" sz="3200" b="1" dirty="0">
                <a:solidFill>
                  <a:srgbClr val="C00000"/>
                </a:solidFill>
              </a:rPr>
              <a:t>Que se passe-t-il dans ton cerveau </a:t>
            </a:r>
            <a:r>
              <a:rPr lang="fr-FR" sz="3200" b="1" dirty="0">
                <a:solidFill>
                  <a:srgbClr val="7030A0"/>
                </a:solidFill>
              </a:rPr>
              <a:t>lorsque tu oublies ton intention ? </a:t>
            </a:r>
            <a:endParaRPr lang="fr-FR" sz="3200" b="1" dirty="0" smtClean="0">
              <a:solidFill>
                <a:srgbClr val="7030A0"/>
              </a:solidFill>
            </a:endParaRPr>
          </a:p>
          <a:p>
            <a:pPr marL="0" indent="0">
              <a:buNone/>
            </a:pPr>
            <a:r>
              <a:rPr lang="fr-FR" sz="3200" b="1" dirty="0" smtClean="0"/>
              <a:t>8</a:t>
            </a:r>
            <a:r>
              <a:rPr lang="fr-FR" sz="3200" b="1" dirty="0"/>
              <a:t>. </a:t>
            </a:r>
            <a:r>
              <a:rPr lang="fr-FR" sz="3200" b="1" dirty="0">
                <a:solidFill>
                  <a:srgbClr val="002060"/>
                </a:solidFill>
              </a:rPr>
              <a:t>Que se passe-t-il si </a:t>
            </a:r>
            <a:r>
              <a:rPr lang="fr-FR" sz="3200" b="1" dirty="0">
                <a:solidFill>
                  <a:srgbClr val="C00000"/>
                </a:solidFill>
              </a:rPr>
              <a:t>plusieurs neurones-chefs</a:t>
            </a:r>
            <a:r>
              <a:rPr lang="fr-FR" sz="3200" b="1" dirty="0">
                <a:solidFill>
                  <a:srgbClr val="002060"/>
                </a:solidFill>
              </a:rPr>
              <a:t>, qui veulent faire des choses différentes, sont réveillés en même temps ? </a:t>
            </a:r>
          </a:p>
          <a:p>
            <a:pPr marL="0" indent="0">
              <a:buNone/>
            </a:pPr>
            <a:endParaRPr lang="fr-FR" dirty="0"/>
          </a:p>
        </p:txBody>
      </p:sp>
    </p:spTree>
    <p:extLst>
      <p:ext uri="{BB962C8B-B14F-4D97-AF65-F5344CB8AC3E}">
        <p14:creationId xmlns:p14="http://schemas.microsoft.com/office/powerpoint/2010/main" val="29731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43733"/>
            <a:ext cx="10364451" cy="858591"/>
          </a:xfrm>
        </p:spPr>
        <p:txBody>
          <a:bodyPr/>
          <a:lstStyle/>
          <a:p>
            <a:r>
              <a:rPr lang="fr-FR" dirty="0" smtClean="0"/>
              <a:t>Une activité pour commencer</a:t>
            </a:r>
            <a:endParaRPr lang="fr-FR" dirty="0"/>
          </a:p>
        </p:txBody>
      </p:sp>
      <p:sp>
        <p:nvSpPr>
          <p:cNvPr id="3" name="Espace réservé du contenu 2"/>
          <p:cNvSpPr>
            <a:spLocks noGrp="1"/>
          </p:cNvSpPr>
          <p:nvPr>
            <p:ph sz="quarter" idx="13"/>
          </p:nvPr>
        </p:nvSpPr>
        <p:spPr>
          <a:xfrm>
            <a:off x="0" y="1143000"/>
            <a:ext cx="12192000" cy="5715000"/>
          </a:xfrm>
        </p:spPr>
        <p:txBody>
          <a:bodyPr>
            <a:normAutofit fontScale="92500" lnSpcReduction="10000"/>
          </a:bodyPr>
          <a:lstStyle/>
          <a:p>
            <a:pPr marL="0" indent="0">
              <a:buNone/>
            </a:pPr>
            <a:r>
              <a:rPr lang="fr-FR" sz="4000" b="1" dirty="0" smtClean="0">
                <a:solidFill>
                  <a:srgbClr val="C00000"/>
                </a:solidFill>
              </a:rPr>
              <a:t>Vous allez devoir copier DEUX phrases: écriture cursive, orthographe normée, PONCTUATION PLACEE. </a:t>
            </a:r>
          </a:p>
          <a:p>
            <a:pPr marL="0" indent="0">
              <a:buNone/>
            </a:pPr>
            <a:r>
              <a:rPr lang="fr-FR" sz="4000" b="1" i="1" dirty="0" smtClean="0">
                <a:solidFill>
                  <a:srgbClr val="7030A0"/>
                </a:solidFill>
              </a:rPr>
              <a:t>Pendant cette activité, prenez conscience de ce que vous faites pour réussir</a:t>
            </a:r>
          </a:p>
          <a:p>
            <a:r>
              <a:rPr lang="fr-FR" sz="4000" b="1" i="1" dirty="0" smtClean="0">
                <a:solidFill>
                  <a:srgbClr val="7030A0"/>
                </a:solidFill>
              </a:rPr>
              <a:t>Votre intention</a:t>
            </a:r>
          </a:p>
          <a:p>
            <a:r>
              <a:rPr lang="fr-FR" sz="4000" b="1" i="1" dirty="0" smtClean="0">
                <a:solidFill>
                  <a:srgbClr val="7030A0"/>
                </a:solidFill>
              </a:rPr>
              <a:t>La perception</a:t>
            </a:r>
          </a:p>
          <a:p>
            <a:r>
              <a:rPr lang="fr-FR" sz="4000" b="1" i="1" dirty="0" smtClean="0">
                <a:solidFill>
                  <a:srgbClr val="7030A0"/>
                </a:solidFill>
              </a:rPr>
              <a:t>Votre manière d’AGIR </a:t>
            </a:r>
          </a:p>
          <a:p>
            <a:endParaRPr lang="fr-FR" sz="4000" b="1" i="1" dirty="0">
              <a:solidFill>
                <a:srgbClr val="7030A0"/>
              </a:solidFill>
            </a:endParaRPr>
          </a:p>
        </p:txBody>
      </p:sp>
    </p:spTree>
    <p:extLst>
      <p:ext uri="{BB962C8B-B14F-4D97-AF65-F5344CB8AC3E}">
        <p14:creationId xmlns:p14="http://schemas.microsoft.com/office/powerpoint/2010/main" val="2308168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687769"/>
          </a:xfrm>
        </p:spPr>
        <p:txBody>
          <a:bodyPr/>
          <a:lstStyle/>
          <a:p>
            <a:r>
              <a:rPr lang="fr-FR" b="1" dirty="0" smtClean="0">
                <a:solidFill>
                  <a:srgbClr val="7030A0"/>
                </a:solidFill>
              </a:rPr>
              <a:t>Attendus de fin de séquence 6</a:t>
            </a:r>
            <a:endParaRPr lang="fr-FR" b="1" dirty="0">
              <a:solidFill>
                <a:srgbClr val="7030A0"/>
              </a:solidFill>
            </a:endParaRPr>
          </a:p>
        </p:txBody>
      </p:sp>
      <p:sp>
        <p:nvSpPr>
          <p:cNvPr id="3" name="Espace réservé du contenu 2"/>
          <p:cNvSpPr>
            <a:spLocks noGrp="1"/>
          </p:cNvSpPr>
          <p:nvPr>
            <p:ph sz="quarter" idx="13"/>
          </p:nvPr>
        </p:nvSpPr>
        <p:spPr>
          <a:xfrm>
            <a:off x="0" y="687769"/>
            <a:ext cx="12192000" cy="6170231"/>
          </a:xfrm>
        </p:spPr>
        <p:txBody>
          <a:bodyPr>
            <a:normAutofit/>
          </a:bodyPr>
          <a:lstStyle/>
          <a:p>
            <a:r>
              <a:rPr lang="fr-FR" sz="3600" b="1" dirty="0" smtClean="0">
                <a:solidFill>
                  <a:srgbClr val="002060"/>
                </a:solidFill>
              </a:rPr>
              <a:t>rôles </a:t>
            </a:r>
            <a:r>
              <a:rPr lang="fr-FR" sz="3600" b="1" dirty="0">
                <a:solidFill>
                  <a:srgbClr val="002060"/>
                </a:solidFill>
              </a:rPr>
              <a:t>de </a:t>
            </a:r>
            <a:r>
              <a:rPr lang="fr-FR" sz="3600" b="1" dirty="0">
                <a:solidFill>
                  <a:srgbClr val="C00000"/>
                </a:solidFill>
              </a:rPr>
              <a:t>Maximoi et de minimoi </a:t>
            </a:r>
          </a:p>
          <a:p>
            <a:r>
              <a:rPr lang="fr-FR" sz="3600" b="1" dirty="0" smtClean="0">
                <a:solidFill>
                  <a:srgbClr val="7030A0"/>
                </a:solidFill>
              </a:rPr>
              <a:t>Découper </a:t>
            </a:r>
            <a:r>
              <a:rPr lang="fr-FR" sz="3600" b="1" dirty="0">
                <a:solidFill>
                  <a:srgbClr val="7030A0"/>
                </a:solidFill>
              </a:rPr>
              <a:t>une tâche complexe en une suite de </a:t>
            </a:r>
            <a:r>
              <a:rPr lang="fr-FR" sz="3600" b="1" dirty="0" smtClean="0">
                <a:solidFill>
                  <a:srgbClr val="C00000"/>
                </a:solidFill>
              </a:rPr>
              <a:t>minimissions</a:t>
            </a:r>
            <a:endParaRPr lang="fr-FR" sz="3600" b="1" dirty="0">
              <a:solidFill>
                <a:srgbClr val="C00000"/>
              </a:solidFill>
            </a:endParaRPr>
          </a:p>
          <a:p>
            <a:r>
              <a:rPr lang="fr-FR" sz="3600" b="1" dirty="0" smtClean="0">
                <a:solidFill>
                  <a:srgbClr val="002060"/>
                </a:solidFill>
              </a:rPr>
              <a:t>Utiliser </a:t>
            </a:r>
            <a:r>
              <a:rPr lang="fr-FR" sz="3600" b="1" dirty="0">
                <a:solidFill>
                  <a:srgbClr val="002060"/>
                </a:solidFill>
              </a:rPr>
              <a:t>une </a:t>
            </a:r>
            <a:r>
              <a:rPr lang="fr-FR" sz="3600" b="1" dirty="0">
                <a:solidFill>
                  <a:srgbClr val="C00000"/>
                </a:solidFill>
              </a:rPr>
              <a:t>carte recto verso Maximoi/minimoi </a:t>
            </a:r>
            <a:r>
              <a:rPr lang="fr-FR" sz="3600" cap="none" dirty="0" smtClean="0"/>
              <a:t>Alterner ces deux rôles, décrire et expliciter ce qu’ils cherchent à faire quand ils sont interrogés avec la face « minimoi » visible  </a:t>
            </a:r>
            <a:endParaRPr lang="fr-FR" sz="3600" dirty="0"/>
          </a:p>
          <a:p>
            <a:r>
              <a:rPr lang="fr-FR" sz="3600" b="1" dirty="0" smtClean="0">
                <a:solidFill>
                  <a:srgbClr val="C00000"/>
                </a:solidFill>
              </a:rPr>
              <a:t>Estimer </a:t>
            </a:r>
            <a:r>
              <a:rPr lang="fr-FR" sz="3600" b="1" dirty="0">
                <a:solidFill>
                  <a:srgbClr val="C00000"/>
                </a:solidFill>
              </a:rPr>
              <a:t>correctement le temps </a:t>
            </a:r>
            <a:r>
              <a:rPr lang="fr-FR" sz="3600" b="1" dirty="0">
                <a:solidFill>
                  <a:srgbClr val="7030A0"/>
                </a:solidFill>
              </a:rPr>
              <a:t>qu’il pensent mettre pour réaliser la minimission qu’ils se sont </a:t>
            </a:r>
            <a:r>
              <a:rPr lang="fr-FR" sz="3600" b="1" dirty="0" smtClean="0">
                <a:solidFill>
                  <a:srgbClr val="7030A0"/>
                </a:solidFill>
              </a:rPr>
              <a:t>fixée </a:t>
            </a:r>
            <a:endParaRPr lang="fr-FR" sz="3600" b="1" dirty="0">
              <a:solidFill>
                <a:srgbClr val="7030A0"/>
              </a:solidFill>
            </a:endParaRPr>
          </a:p>
          <a:p>
            <a:endParaRPr lang="fr-F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63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RITUELs POUR L’INTEGRATION AUX PRATIQUES PEDAGOGIQUES – Séquence 6</a:t>
            </a:r>
            <a:endParaRPr lang="fr-FR" b="1" dirty="0">
              <a:solidFill>
                <a:srgbClr val="7030A0"/>
              </a:solidFill>
            </a:endParaRPr>
          </a:p>
        </p:txBody>
      </p:sp>
      <p:sp>
        <p:nvSpPr>
          <p:cNvPr id="3" name="Espace réservé du contenu 2"/>
          <p:cNvSpPr>
            <a:spLocks noGrp="1"/>
          </p:cNvSpPr>
          <p:nvPr>
            <p:ph sz="quarter" idx="13"/>
          </p:nvPr>
        </p:nvSpPr>
        <p:spPr>
          <a:xfrm>
            <a:off x="0" y="1191622"/>
            <a:ext cx="12192000" cy="5666377"/>
          </a:xfrm>
        </p:spPr>
        <p:txBody>
          <a:bodyPr>
            <a:normAutofit/>
          </a:bodyPr>
          <a:lstStyle/>
          <a:p>
            <a:r>
              <a:rPr lang="fr-FR" sz="4000" b="1" dirty="0">
                <a:solidFill>
                  <a:srgbClr val="C00000"/>
                </a:solidFill>
              </a:rPr>
              <a:t>Maximoi</a:t>
            </a:r>
            <a:r>
              <a:rPr lang="fr-FR" sz="4000" b="1" dirty="0"/>
              <a:t> </a:t>
            </a:r>
            <a:r>
              <a:rPr lang="fr-FR" sz="4000" b="1" dirty="0">
                <a:solidFill>
                  <a:srgbClr val="7030A0"/>
                </a:solidFill>
              </a:rPr>
              <a:t>et le </a:t>
            </a:r>
            <a:r>
              <a:rPr lang="fr-FR" sz="4000" b="1" dirty="0">
                <a:solidFill>
                  <a:srgbClr val="C00000"/>
                </a:solidFill>
              </a:rPr>
              <a:t>découpage en minimissions </a:t>
            </a:r>
          </a:p>
          <a:p>
            <a:pPr marL="0" indent="0">
              <a:buNone/>
            </a:pPr>
            <a:r>
              <a:rPr lang="fr-FR" sz="4000" b="1" i="1" dirty="0" smtClean="0">
                <a:solidFill>
                  <a:srgbClr val="7030A0"/>
                </a:solidFill>
              </a:rPr>
              <a:t>Pour </a:t>
            </a:r>
            <a:r>
              <a:rPr lang="fr-FR" sz="4000" b="1" i="1" dirty="0">
                <a:solidFill>
                  <a:srgbClr val="7030A0"/>
                </a:solidFill>
              </a:rPr>
              <a:t>mettre en place ce </a:t>
            </a:r>
            <a:r>
              <a:rPr lang="fr-FR" sz="4000" b="1" i="1" dirty="0" smtClean="0">
                <a:solidFill>
                  <a:srgbClr val="7030A0"/>
                </a:solidFill>
              </a:rPr>
              <a:t>rituel: utiliser </a:t>
            </a:r>
            <a:r>
              <a:rPr lang="fr-FR" sz="4000" b="1" i="1" dirty="0">
                <a:solidFill>
                  <a:srgbClr val="7030A0"/>
                </a:solidFill>
              </a:rPr>
              <a:t>le </a:t>
            </a:r>
            <a:r>
              <a:rPr lang="fr-FR" sz="4000" b="1" i="1" dirty="0" smtClean="0">
                <a:solidFill>
                  <a:srgbClr val="C00000"/>
                </a:solidFill>
              </a:rPr>
              <a:t>Sm</a:t>
            </a:r>
            <a:r>
              <a:rPr lang="fr-FR" sz="4000" b="1" i="1" cap="none" dirty="0" smtClean="0">
                <a:solidFill>
                  <a:srgbClr val="C00000"/>
                </a:solidFill>
              </a:rPr>
              <a:t>mo</a:t>
            </a:r>
            <a:r>
              <a:rPr lang="fr-FR" sz="4000" b="1" i="1" dirty="0" smtClean="0">
                <a:solidFill>
                  <a:srgbClr val="C00000"/>
                </a:solidFill>
              </a:rPr>
              <a:t>P</a:t>
            </a:r>
            <a:r>
              <a:rPr lang="fr-FR" sz="4000" b="1" i="1" dirty="0" smtClean="0"/>
              <a:t> </a:t>
            </a:r>
            <a:r>
              <a:rPr lang="fr-FR" sz="4000" b="1" i="1" cap="none" dirty="0" smtClean="0"/>
              <a:t>(cf. annexe 2) </a:t>
            </a:r>
            <a:r>
              <a:rPr lang="fr-FR" sz="4000" b="1" i="1" dirty="0" smtClean="0">
                <a:solidFill>
                  <a:srgbClr val="7030A0"/>
                </a:solidFill>
              </a:rPr>
              <a:t>ainsi </a:t>
            </a:r>
            <a:r>
              <a:rPr lang="fr-FR" sz="4000" b="1" i="1" dirty="0">
                <a:solidFill>
                  <a:srgbClr val="7030A0"/>
                </a:solidFill>
              </a:rPr>
              <a:t>que le système de </a:t>
            </a:r>
            <a:r>
              <a:rPr lang="fr-FR" sz="4000" b="1" i="1" dirty="0" smtClean="0">
                <a:solidFill>
                  <a:srgbClr val="C00000"/>
                </a:solidFill>
              </a:rPr>
              <a:t>check-list </a:t>
            </a:r>
            <a:r>
              <a:rPr lang="fr-FR" sz="4000" b="1" i="1" cap="none" dirty="0" smtClean="0">
                <a:solidFill>
                  <a:srgbClr val="00B050"/>
                </a:solidFill>
              </a:rPr>
              <a:t>ou </a:t>
            </a:r>
            <a:r>
              <a:rPr lang="fr-FR" sz="4000" b="1" i="1" cap="none" dirty="0">
                <a:solidFill>
                  <a:srgbClr val="00B050"/>
                </a:solidFill>
              </a:rPr>
              <a:t>liste à </a:t>
            </a:r>
            <a:r>
              <a:rPr lang="fr-FR" sz="4000" b="1" i="1" cap="none" dirty="0" smtClean="0">
                <a:solidFill>
                  <a:srgbClr val="00B050"/>
                </a:solidFill>
              </a:rPr>
              <a:t>cocher</a:t>
            </a:r>
            <a:r>
              <a:rPr lang="fr-FR" sz="4000" b="1" i="1" dirty="0" smtClean="0"/>
              <a:t>, </a:t>
            </a:r>
            <a:r>
              <a:rPr lang="fr-FR" sz="4000" b="1" i="1" cap="none" dirty="0" smtClean="0"/>
              <a:t>(cf. annexe 3). </a:t>
            </a:r>
          </a:p>
          <a:p>
            <a:r>
              <a:rPr lang="fr-FR" sz="4000" b="1" dirty="0" smtClean="0">
                <a:solidFill>
                  <a:srgbClr val="C00000"/>
                </a:solidFill>
              </a:rPr>
              <a:t>Minimoi</a:t>
            </a:r>
            <a:r>
              <a:rPr lang="fr-FR" sz="4000" b="1" dirty="0" smtClean="0"/>
              <a:t> </a:t>
            </a:r>
            <a:r>
              <a:rPr lang="fr-FR" sz="4000" b="1" dirty="0">
                <a:solidFill>
                  <a:srgbClr val="7030A0"/>
                </a:solidFill>
              </a:rPr>
              <a:t>et la petite </a:t>
            </a:r>
            <a:r>
              <a:rPr lang="fr-FR" sz="4000" b="1" dirty="0">
                <a:solidFill>
                  <a:srgbClr val="C00000"/>
                </a:solidFill>
              </a:rPr>
              <a:t>pause avant d'agir </a:t>
            </a:r>
          </a:p>
          <a:p>
            <a:r>
              <a:rPr lang="fr-FR" sz="4000" b="1" dirty="0" smtClean="0">
                <a:solidFill>
                  <a:srgbClr val="C00000"/>
                </a:solidFill>
              </a:rPr>
              <a:t>Estimation </a:t>
            </a:r>
            <a:r>
              <a:rPr lang="fr-FR" sz="4000" b="1" dirty="0">
                <a:solidFill>
                  <a:srgbClr val="7030A0"/>
                </a:solidFill>
              </a:rPr>
              <a:t>de la </a:t>
            </a:r>
            <a:r>
              <a:rPr lang="fr-FR" sz="4000" b="1" dirty="0">
                <a:solidFill>
                  <a:srgbClr val="C00000"/>
                </a:solidFill>
              </a:rPr>
              <a:t>durée </a:t>
            </a:r>
            <a:r>
              <a:rPr lang="fr-FR" sz="4000" b="1" dirty="0">
                <a:solidFill>
                  <a:srgbClr val="7030A0"/>
                </a:solidFill>
              </a:rPr>
              <a:t>des</a:t>
            </a:r>
            <a:r>
              <a:rPr lang="fr-FR" sz="4000" b="1" dirty="0">
                <a:solidFill>
                  <a:srgbClr val="C00000"/>
                </a:solidFill>
              </a:rPr>
              <a:t> minimissions </a:t>
            </a:r>
          </a:p>
        </p:txBody>
      </p:sp>
    </p:spTree>
    <p:extLst>
      <p:ext uri="{BB962C8B-B14F-4D97-AF65-F5344CB8AC3E}">
        <p14:creationId xmlns:p14="http://schemas.microsoft.com/office/powerpoint/2010/main" val="57504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743752"/>
          </a:xfrm>
        </p:spPr>
        <p:txBody>
          <a:bodyPr/>
          <a:lstStyle/>
          <a:p>
            <a:r>
              <a:rPr lang="fr-FR" b="1" dirty="0" smtClean="0">
                <a:solidFill>
                  <a:srgbClr val="7030A0"/>
                </a:solidFill>
              </a:rPr>
              <a:t>LE QUIZZ SEQUENCE 6</a:t>
            </a:r>
            <a:endParaRPr lang="fr-FR" b="1" dirty="0">
              <a:solidFill>
                <a:srgbClr val="7030A0"/>
              </a:solidFill>
            </a:endParaRPr>
          </a:p>
        </p:txBody>
      </p:sp>
      <p:sp>
        <p:nvSpPr>
          <p:cNvPr id="3" name="Espace réservé du contenu 2"/>
          <p:cNvSpPr>
            <a:spLocks noGrp="1"/>
          </p:cNvSpPr>
          <p:nvPr>
            <p:ph sz="quarter" idx="13"/>
          </p:nvPr>
        </p:nvSpPr>
        <p:spPr>
          <a:xfrm>
            <a:off x="0" y="877078"/>
            <a:ext cx="12192000" cy="5980921"/>
          </a:xfrm>
        </p:spPr>
        <p:txBody>
          <a:bodyPr>
            <a:normAutofit fontScale="92500" lnSpcReduction="10000"/>
          </a:bodyPr>
          <a:lstStyle/>
          <a:p>
            <a:pPr marL="0" indent="0">
              <a:buNone/>
            </a:pPr>
            <a:r>
              <a:rPr lang="fr-FR" sz="2800" b="1" dirty="0" smtClean="0">
                <a:solidFill>
                  <a:srgbClr val="002060"/>
                </a:solidFill>
              </a:rPr>
              <a:t>3</a:t>
            </a:r>
            <a:r>
              <a:rPr lang="fr-FR" sz="2800" b="1" dirty="0">
                <a:solidFill>
                  <a:srgbClr val="002060"/>
                </a:solidFill>
              </a:rPr>
              <a:t>. Donne un exemple d’activité que tu fais au quotidien (en une phrase). Avec l’aide de Maximoi et Minimoi comment ferais-tu pour organiser cette activité (tu peux utiliser plusieurs Minimoi) ? </a:t>
            </a:r>
          </a:p>
          <a:p>
            <a:pPr marL="0" indent="0">
              <a:buNone/>
            </a:pPr>
            <a:r>
              <a:rPr lang="fr-FR" sz="2800" b="1" dirty="0">
                <a:solidFill>
                  <a:srgbClr val="7030A0"/>
                </a:solidFill>
              </a:rPr>
              <a:t>4. Minimoi doit toujours réaliser la tâche demandée le plus rapidement possible ? </a:t>
            </a:r>
            <a:endParaRPr lang="fr-FR" sz="2800" b="1" dirty="0" smtClean="0">
              <a:solidFill>
                <a:srgbClr val="7030A0"/>
              </a:solidFill>
            </a:endParaRPr>
          </a:p>
          <a:p>
            <a:pPr marL="0" indent="0">
              <a:buNone/>
            </a:pPr>
            <a:r>
              <a:rPr lang="fr-FR" sz="2800" b="1" dirty="0" smtClean="0">
                <a:solidFill>
                  <a:srgbClr val="002060"/>
                </a:solidFill>
              </a:rPr>
              <a:t>5</a:t>
            </a:r>
            <a:r>
              <a:rPr lang="fr-FR" sz="2800" b="1" dirty="0">
                <a:solidFill>
                  <a:srgbClr val="002060"/>
                </a:solidFill>
              </a:rPr>
              <a:t>. C’est ton anniversaire et tu veux organiser une fête chez toi. Dans cette situation, explique comment tu peux t’organiser avec l’aide de Maximoi et des minimoi. </a:t>
            </a:r>
          </a:p>
          <a:p>
            <a:pPr marL="0" indent="0">
              <a:buNone/>
            </a:pPr>
            <a:r>
              <a:rPr lang="fr-FR" sz="2800" b="1" dirty="0">
                <a:solidFill>
                  <a:srgbClr val="7030A0"/>
                </a:solidFill>
              </a:rPr>
              <a:t>6. Minimoi doit enchaîner toutes ses missions sans prendre de pauses </a:t>
            </a:r>
            <a:r>
              <a:rPr lang="fr-FR" sz="2800" b="1" dirty="0" smtClean="0">
                <a:solidFill>
                  <a:srgbClr val="7030A0"/>
                </a:solidFill>
              </a:rPr>
              <a:t>?</a:t>
            </a:r>
            <a:r>
              <a:rPr lang="fr-FR" sz="2800" b="1" i="1" dirty="0" smtClean="0">
                <a:solidFill>
                  <a:srgbClr val="7030A0"/>
                </a:solidFill>
              </a:rPr>
              <a:t> </a:t>
            </a:r>
            <a:endParaRPr lang="fr-FR" sz="2800" b="1" dirty="0">
              <a:solidFill>
                <a:srgbClr val="7030A0"/>
              </a:solidFill>
            </a:endParaRPr>
          </a:p>
          <a:p>
            <a:pPr marL="0" indent="0">
              <a:buNone/>
            </a:pPr>
            <a:r>
              <a:rPr lang="fr-FR" sz="2800" b="1" dirty="0">
                <a:solidFill>
                  <a:srgbClr val="002060"/>
                </a:solidFill>
              </a:rPr>
              <a:t>7. L’action de chaque minimoi a un impact direct sur l’action des minimoi à venir. </a:t>
            </a:r>
            <a:r>
              <a:rPr lang="fr-FR" sz="2800" b="1" i="1" dirty="0" smtClean="0">
                <a:solidFill>
                  <a:srgbClr val="002060"/>
                </a:solidFill>
              </a:rPr>
              <a:t>VRAI OU FAUX</a:t>
            </a:r>
          </a:p>
          <a:p>
            <a:pPr marL="0" indent="0">
              <a:buNone/>
            </a:pPr>
            <a:r>
              <a:rPr lang="fr-FR" sz="2800" b="1" dirty="0" smtClean="0">
                <a:solidFill>
                  <a:srgbClr val="7030A0"/>
                </a:solidFill>
              </a:rPr>
              <a:t>8</a:t>
            </a:r>
            <a:r>
              <a:rPr lang="fr-FR" sz="2800" b="1" dirty="0">
                <a:solidFill>
                  <a:srgbClr val="7030A0"/>
                </a:solidFill>
              </a:rPr>
              <a:t>. À quoi servent les ciseaux et le sablier de Maximoi ? </a:t>
            </a:r>
          </a:p>
          <a:p>
            <a:pPr marL="0" indent="0">
              <a:buNone/>
            </a:pPr>
            <a:endParaRPr lang="fr-FR" dirty="0"/>
          </a:p>
        </p:txBody>
      </p:sp>
    </p:spTree>
    <p:extLst>
      <p:ext uri="{BB962C8B-B14F-4D97-AF65-F5344CB8AC3E}">
        <p14:creationId xmlns:p14="http://schemas.microsoft.com/office/powerpoint/2010/main" val="406385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687769"/>
          </a:xfrm>
        </p:spPr>
        <p:txBody>
          <a:bodyPr/>
          <a:lstStyle/>
          <a:p>
            <a:r>
              <a:rPr lang="fr-FR" b="1" dirty="0" smtClean="0">
                <a:solidFill>
                  <a:srgbClr val="7030A0"/>
                </a:solidFill>
              </a:rPr>
              <a:t>Attendus de fin de séquence 7</a:t>
            </a:r>
            <a:endParaRPr lang="fr-FR" b="1" dirty="0">
              <a:solidFill>
                <a:srgbClr val="7030A0"/>
              </a:solidFill>
            </a:endParaRPr>
          </a:p>
        </p:txBody>
      </p:sp>
      <p:sp>
        <p:nvSpPr>
          <p:cNvPr id="3" name="Espace réservé du contenu 2"/>
          <p:cNvSpPr>
            <a:spLocks noGrp="1"/>
          </p:cNvSpPr>
          <p:nvPr>
            <p:ph sz="quarter" idx="13"/>
          </p:nvPr>
        </p:nvSpPr>
        <p:spPr>
          <a:xfrm>
            <a:off x="0" y="687769"/>
            <a:ext cx="12192000" cy="6170231"/>
          </a:xfrm>
        </p:spPr>
        <p:txBody>
          <a:bodyPr>
            <a:normAutofit lnSpcReduction="10000"/>
          </a:bodyPr>
          <a:lstStyle/>
          <a:p>
            <a:r>
              <a:rPr lang="fr-FR" sz="2800" b="1" dirty="0" smtClean="0">
                <a:solidFill>
                  <a:srgbClr val="7030A0"/>
                </a:solidFill>
              </a:rPr>
              <a:t>les </a:t>
            </a:r>
            <a:r>
              <a:rPr lang="fr-FR" sz="2800" b="1" dirty="0">
                <a:solidFill>
                  <a:srgbClr val="C00000"/>
                </a:solidFill>
              </a:rPr>
              <a:t>déplacements du regard </a:t>
            </a:r>
            <a:r>
              <a:rPr lang="fr-FR" sz="2800" b="1" dirty="0">
                <a:solidFill>
                  <a:srgbClr val="7030A0"/>
                </a:solidFill>
              </a:rPr>
              <a:t>rappellent ceux d’une l’abeille </a:t>
            </a:r>
          </a:p>
          <a:p>
            <a:r>
              <a:rPr lang="fr-FR" sz="2800" b="1" dirty="0" smtClean="0">
                <a:solidFill>
                  <a:srgbClr val="002060"/>
                </a:solidFill>
              </a:rPr>
              <a:t>Décrire ce que </a:t>
            </a:r>
            <a:r>
              <a:rPr lang="fr-FR" sz="2800" b="1" dirty="0">
                <a:solidFill>
                  <a:srgbClr val="002060"/>
                </a:solidFill>
              </a:rPr>
              <a:t>vient de faire leur </a:t>
            </a:r>
            <a:r>
              <a:rPr lang="fr-FR" sz="2800" b="1" dirty="0" smtClean="0">
                <a:solidFill>
                  <a:srgbClr val="C00000"/>
                </a:solidFill>
              </a:rPr>
              <a:t>Regard/Abeille</a:t>
            </a:r>
            <a:r>
              <a:rPr lang="fr-FR" sz="2800" b="1" dirty="0" smtClean="0">
                <a:solidFill>
                  <a:srgbClr val="002060"/>
                </a:solidFill>
              </a:rPr>
              <a:t> en cas de distraction</a:t>
            </a:r>
            <a:endParaRPr lang="fr-FR" sz="2800" b="1" dirty="0">
              <a:solidFill>
                <a:srgbClr val="002060"/>
              </a:solidFill>
            </a:endParaRPr>
          </a:p>
          <a:p>
            <a:r>
              <a:rPr lang="fr-FR" sz="2800" b="1" dirty="0" smtClean="0">
                <a:solidFill>
                  <a:srgbClr val="7030A0"/>
                </a:solidFill>
              </a:rPr>
              <a:t>Nommer </a:t>
            </a:r>
            <a:r>
              <a:rPr lang="fr-FR" sz="2800" b="1" dirty="0">
                <a:solidFill>
                  <a:srgbClr val="7030A0"/>
                </a:solidFill>
              </a:rPr>
              <a:t>et </a:t>
            </a:r>
            <a:r>
              <a:rPr lang="fr-FR" sz="2800" b="1" dirty="0" smtClean="0">
                <a:solidFill>
                  <a:srgbClr val="7030A0"/>
                </a:solidFill>
              </a:rPr>
              <a:t>expliquer: forces entraînant </a:t>
            </a:r>
            <a:r>
              <a:rPr lang="fr-FR" sz="2800" b="1" dirty="0">
                <a:solidFill>
                  <a:srgbClr val="7030A0"/>
                </a:solidFill>
              </a:rPr>
              <a:t>l</a:t>
            </a:r>
            <a:r>
              <a:rPr lang="fr-FR" sz="2800" b="1" dirty="0" smtClean="0">
                <a:solidFill>
                  <a:srgbClr val="7030A0"/>
                </a:solidFill>
              </a:rPr>
              <a:t>e </a:t>
            </a:r>
            <a:r>
              <a:rPr lang="fr-FR" sz="2800" b="1" dirty="0">
                <a:solidFill>
                  <a:srgbClr val="7030A0"/>
                </a:solidFill>
              </a:rPr>
              <a:t>déplacement </a:t>
            </a:r>
            <a:r>
              <a:rPr lang="fr-FR" sz="2800" b="1" dirty="0" smtClean="0">
                <a:solidFill>
                  <a:srgbClr val="7030A0"/>
                </a:solidFill>
              </a:rPr>
              <a:t>du regard: habitudes </a:t>
            </a:r>
            <a:r>
              <a:rPr lang="fr-FR" sz="2800" b="1" dirty="0">
                <a:solidFill>
                  <a:srgbClr val="7030A0"/>
                </a:solidFill>
              </a:rPr>
              <a:t>(</a:t>
            </a:r>
            <a:r>
              <a:rPr lang="fr-FR" sz="2800" b="1" dirty="0">
                <a:solidFill>
                  <a:srgbClr val="C00000"/>
                </a:solidFill>
              </a:rPr>
              <a:t>Mode Marionnette</a:t>
            </a:r>
            <a:r>
              <a:rPr lang="fr-FR" sz="2800" b="1" dirty="0">
                <a:solidFill>
                  <a:srgbClr val="7030A0"/>
                </a:solidFill>
              </a:rPr>
              <a:t>) et </a:t>
            </a:r>
            <a:r>
              <a:rPr lang="fr-FR" sz="2800" b="1" dirty="0" smtClean="0">
                <a:solidFill>
                  <a:srgbClr val="C00000"/>
                </a:solidFill>
              </a:rPr>
              <a:t>neurones </a:t>
            </a:r>
            <a:r>
              <a:rPr lang="fr-FR" sz="2800" b="1" dirty="0">
                <a:solidFill>
                  <a:srgbClr val="C00000"/>
                </a:solidFill>
              </a:rPr>
              <a:t>aimants </a:t>
            </a:r>
          </a:p>
          <a:p>
            <a:r>
              <a:rPr lang="fr-FR" sz="2800" b="1" dirty="0" smtClean="0">
                <a:solidFill>
                  <a:srgbClr val="002060"/>
                </a:solidFill>
              </a:rPr>
              <a:t>Remarquer</a:t>
            </a:r>
            <a:r>
              <a:rPr lang="fr-FR" sz="2800" b="1" dirty="0">
                <a:solidFill>
                  <a:srgbClr val="002060"/>
                </a:solidFill>
              </a:rPr>
              <a:t>, à partir de leur </a:t>
            </a:r>
            <a:r>
              <a:rPr lang="fr-FR" sz="2800" b="1" dirty="0">
                <a:solidFill>
                  <a:srgbClr val="C00000"/>
                </a:solidFill>
              </a:rPr>
              <a:t>Regard</a:t>
            </a:r>
            <a:r>
              <a:rPr lang="fr-FR" sz="2800" b="1" dirty="0">
                <a:solidFill>
                  <a:srgbClr val="002060"/>
                </a:solidFill>
              </a:rPr>
              <a:t>/Abeille, de leur </a:t>
            </a:r>
            <a:r>
              <a:rPr lang="fr-FR" sz="2800" b="1" dirty="0">
                <a:solidFill>
                  <a:srgbClr val="C00000"/>
                </a:solidFill>
              </a:rPr>
              <a:t>Attention</a:t>
            </a:r>
            <a:r>
              <a:rPr lang="fr-FR" sz="2800" b="1" dirty="0">
                <a:solidFill>
                  <a:srgbClr val="002060"/>
                </a:solidFill>
              </a:rPr>
              <a:t> et de leur </a:t>
            </a:r>
            <a:r>
              <a:rPr lang="fr-FR" sz="2800" b="1" dirty="0">
                <a:solidFill>
                  <a:srgbClr val="C00000"/>
                </a:solidFill>
              </a:rPr>
              <a:t>Posture</a:t>
            </a:r>
            <a:r>
              <a:rPr lang="fr-FR" sz="2800" b="1" dirty="0">
                <a:solidFill>
                  <a:srgbClr val="002060"/>
                </a:solidFill>
              </a:rPr>
              <a:t>, qu’ils sont en train de se laisser distraire </a:t>
            </a:r>
          </a:p>
          <a:p>
            <a:r>
              <a:rPr lang="fr-FR" sz="2800" b="1" dirty="0" smtClean="0">
                <a:solidFill>
                  <a:srgbClr val="7030A0"/>
                </a:solidFill>
              </a:rPr>
              <a:t>Réagir </a:t>
            </a:r>
            <a:r>
              <a:rPr lang="fr-FR" sz="2800" b="1" dirty="0">
                <a:solidFill>
                  <a:srgbClr val="7030A0"/>
                </a:solidFill>
              </a:rPr>
              <a:t>en ramenant </a:t>
            </a:r>
            <a:r>
              <a:rPr lang="fr-FR" sz="2800" b="1" dirty="0" smtClean="0">
                <a:solidFill>
                  <a:srgbClr val="C00000"/>
                </a:solidFill>
              </a:rPr>
              <a:t>Regard</a:t>
            </a:r>
            <a:r>
              <a:rPr lang="fr-FR" sz="2800" b="1" dirty="0" smtClean="0">
                <a:solidFill>
                  <a:srgbClr val="7030A0"/>
                </a:solidFill>
              </a:rPr>
              <a:t>/Abeille</a:t>
            </a:r>
            <a:r>
              <a:rPr lang="fr-FR" sz="2800" b="1" dirty="0">
                <a:solidFill>
                  <a:srgbClr val="7030A0"/>
                </a:solidFill>
              </a:rPr>
              <a:t>, </a:t>
            </a:r>
            <a:r>
              <a:rPr lang="fr-FR" sz="2800" b="1" dirty="0">
                <a:solidFill>
                  <a:srgbClr val="C00000"/>
                </a:solidFill>
              </a:rPr>
              <a:t>Attention </a:t>
            </a:r>
            <a:r>
              <a:rPr lang="fr-FR" sz="2800" b="1" dirty="0">
                <a:solidFill>
                  <a:srgbClr val="7030A0"/>
                </a:solidFill>
              </a:rPr>
              <a:t>et</a:t>
            </a:r>
            <a:r>
              <a:rPr lang="fr-FR" sz="2800" b="1" dirty="0">
                <a:solidFill>
                  <a:srgbClr val="C00000"/>
                </a:solidFill>
              </a:rPr>
              <a:t> Posture </a:t>
            </a:r>
            <a:r>
              <a:rPr lang="fr-FR" sz="2800" b="1" dirty="0" smtClean="0">
                <a:solidFill>
                  <a:srgbClr val="7030A0"/>
                </a:solidFill>
              </a:rPr>
              <a:t>si remarque </a:t>
            </a:r>
            <a:r>
              <a:rPr lang="fr-FR" sz="2800" b="1" dirty="0">
                <a:solidFill>
                  <a:srgbClr val="7030A0"/>
                </a:solidFill>
              </a:rPr>
              <a:t>de </a:t>
            </a:r>
            <a:r>
              <a:rPr lang="fr-FR" sz="2800" b="1" dirty="0" smtClean="0">
                <a:solidFill>
                  <a:srgbClr val="7030A0"/>
                </a:solidFill>
              </a:rPr>
              <a:t>l’adulte </a:t>
            </a:r>
            <a:r>
              <a:rPr lang="fr-FR" sz="2800" b="1" dirty="0">
                <a:solidFill>
                  <a:srgbClr val="7030A0"/>
                </a:solidFill>
              </a:rPr>
              <a:t>de type « </a:t>
            </a:r>
            <a:r>
              <a:rPr lang="fr-FR" sz="2800" b="1" dirty="0">
                <a:solidFill>
                  <a:srgbClr val="C00000"/>
                </a:solidFill>
              </a:rPr>
              <a:t>RAP ! </a:t>
            </a:r>
            <a:r>
              <a:rPr lang="fr-FR" sz="2800" b="1" dirty="0">
                <a:solidFill>
                  <a:srgbClr val="7030A0"/>
                </a:solidFill>
              </a:rPr>
              <a:t>» ou « Que fait ton abeille ? » </a:t>
            </a:r>
          </a:p>
          <a:p>
            <a:r>
              <a:rPr lang="fr-FR" sz="2800" b="1" dirty="0" smtClean="0">
                <a:solidFill>
                  <a:srgbClr val="C00000"/>
                </a:solidFill>
              </a:rPr>
              <a:t>Réagir </a:t>
            </a:r>
            <a:r>
              <a:rPr lang="fr-FR" sz="2800" b="1" dirty="0">
                <a:solidFill>
                  <a:srgbClr val="C00000"/>
                </a:solidFill>
              </a:rPr>
              <a:t>de manière autonome à une distraction </a:t>
            </a:r>
            <a:r>
              <a:rPr lang="fr-FR" sz="2800" b="1" dirty="0">
                <a:solidFill>
                  <a:srgbClr val="002060"/>
                </a:solidFill>
              </a:rPr>
              <a:t>en ramenant tranquillement Regard/Abeille, Attention et Posture. </a:t>
            </a:r>
          </a:p>
          <a:p>
            <a:endParaRPr lang="fr-F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97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Rituels POUR L’INTEGRATION AUX PRATIQUES PEDAGOGIQUES – Séquence 7</a:t>
            </a:r>
            <a:endParaRPr lang="fr-FR" b="1" dirty="0">
              <a:solidFill>
                <a:srgbClr val="7030A0"/>
              </a:solidFill>
            </a:endParaRPr>
          </a:p>
        </p:txBody>
      </p:sp>
      <p:sp>
        <p:nvSpPr>
          <p:cNvPr id="3" name="Espace réservé du contenu 2"/>
          <p:cNvSpPr>
            <a:spLocks noGrp="1"/>
          </p:cNvSpPr>
          <p:nvPr>
            <p:ph sz="quarter" idx="13"/>
          </p:nvPr>
        </p:nvSpPr>
        <p:spPr>
          <a:xfrm>
            <a:off x="0" y="1455576"/>
            <a:ext cx="12192000" cy="5402423"/>
          </a:xfrm>
        </p:spPr>
        <p:txBody>
          <a:bodyPr>
            <a:normAutofit/>
          </a:bodyPr>
          <a:lstStyle/>
          <a:p>
            <a:r>
              <a:rPr lang="fr-FR" sz="5400" b="1" i="1" dirty="0" smtClean="0"/>
              <a:t>Poser </a:t>
            </a:r>
            <a:r>
              <a:rPr lang="fr-FR" sz="5400" b="1" i="1" dirty="0"/>
              <a:t>son </a:t>
            </a:r>
            <a:r>
              <a:rPr lang="fr-FR" sz="5400" b="1" i="1" dirty="0" smtClean="0">
                <a:solidFill>
                  <a:srgbClr val="C00000"/>
                </a:solidFill>
              </a:rPr>
              <a:t>abeille / REGARD </a:t>
            </a:r>
            <a:endParaRPr lang="fr-FR" sz="5400" dirty="0">
              <a:solidFill>
                <a:srgbClr val="C00000"/>
              </a:solidFill>
            </a:endParaRPr>
          </a:p>
          <a:p>
            <a:r>
              <a:rPr lang="fr-FR" sz="5400" b="1" i="1" dirty="0" smtClean="0">
                <a:solidFill>
                  <a:srgbClr val="C00000"/>
                </a:solidFill>
              </a:rPr>
              <a:t>RAP </a:t>
            </a:r>
            <a:endParaRPr lang="fr-FR" sz="5400" dirty="0">
              <a:solidFill>
                <a:srgbClr val="C00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747" y="2793259"/>
            <a:ext cx="7912696" cy="4064741"/>
          </a:xfrm>
          <a:prstGeom prst="rect">
            <a:avLst/>
          </a:prstGeom>
          <a:ln w="57150">
            <a:solidFill>
              <a:srgbClr val="7030A0"/>
            </a:solidFill>
          </a:ln>
        </p:spPr>
      </p:pic>
    </p:spTree>
    <p:extLst>
      <p:ext uri="{BB962C8B-B14F-4D97-AF65-F5344CB8AC3E}">
        <p14:creationId xmlns:p14="http://schemas.microsoft.com/office/powerpoint/2010/main" val="132306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407850"/>
          </a:xfrm>
        </p:spPr>
        <p:txBody>
          <a:bodyPr>
            <a:normAutofit fontScale="90000"/>
          </a:bodyPr>
          <a:lstStyle/>
          <a:p>
            <a:r>
              <a:rPr lang="fr-FR" b="1" dirty="0" smtClean="0">
                <a:solidFill>
                  <a:srgbClr val="7030A0"/>
                </a:solidFill>
              </a:rPr>
              <a:t>LE QUIZZ SEQUENCE 7</a:t>
            </a:r>
            <a:endParaRPr lang="fr-FR" b="1" dirty="0">
              <a:solidFill>
                <a:srgbClr val="7030A0"/>
              </a:solidFill>
            </a:endParaRPr>
          </a:p>
        </p:txBody>
      </p:sp>
      <p:sp>
        <p:nvSpPr>
          <p:cNvPr id="3" name="Espace réservé du contenu 2"/>
          <p:cNvSpPr>
            <a:spLocks noGrp="1"/>
          </p:cNvSpPr>
          <p:nvPr>
            <p:ph sz="quarter" idx="13"/>
          </p:nvPr>
        </p:nvSpPr>
        <p:spPr>
          <a:xfrm>
            <a:off x="0" y="541176"/>
            <a:ext cx="12192000" cy="6316823"/>
          </a:xfrm>
        </p:spPr>
        <p:txBody>
          <a:bodyPr>
            <a:normAutofit fontScale="92500" lnSpcReduction="20000"/>
          </a:bodyPr>
          <a:lstStyle/>
          <a:p>
            <a:pPr marL="0" indent="0">
              <a:buNone/>
            </a:pPr>
            <a:r>
              <a:rPr lang="fr-FR" sz="3500" dirty="0" smtClean="0"/>
              <a:t>2</a:t>
            </a:r>
            <a:r>
              <a:rPr lang="fr-FR" sz="3500" dirty="0"/>
              <a:t>. </a:t>
            </a:r>
            <a:r>
              <a:rPr lang="fr-FR" sz="3500" b="1" dirty="0">
                <a:solidFill>
                  <a:srgbClr val="002060"/>
                </a:solidFill>
              </a:rPr>
              <a:t>Comment fais-tu pour « tenir ton abeille en laisse » </a:t>
            </a:r>
            <a:r>
              <a:rPr lang="fr-FR" sz="3500" b="1" dirty="0" smtClean="0">
                <a:solidFill>
                  <a:srgbClr val="002060"/>
                </a:solidFill>
              </a:rPr>
              <a:t>?</a:t>
            </a:r>
            <a:r>
              <a:rPr lang="fr-FR" sz="3500" b="1" i="1" dirty="0" smtClean="0">
                <a:solidFill>
                  <a:srgbClr val="002060"/>
                </a:solidFill>
              </a:rPr>
              <a:t> </a:t>
            </a:r>
            <a:endParaRPr lang="fr-FR" sz="3500" b="1" dirty="0">
              <a:solidFill>
                <a:srgbClr val="002060"/>
              </a:solidFill>
            </a:endParaRPr>
          </a:p>
          <a:p>
            <a:pPr marL="0" indent="0">
              <a:buNone/>
            </a:pPr>
            <a:r>
              <a:rPr lang="fr-FR" sz="3500" b="1" dirty="0" smtClean="0">
                <a:solidFill>
                  <a:srgbClr val="7030A0"/>
                </a:solidFill>
              </a:rPr>
              <a:t>5</a:t>
            </a:r>
            <a:r>
              <a:rPr lang="fr-FR" sz="3500" b="1" dirty="0">
                <a:solidFill>
                  <a:srgbClr val="7030A0"/>
                </a:solidFill>
              </a:rPr>
              <a:t>. Donner trois exemples de signes qui montrent que quelqu’un n’est pas </a:t>
            </a:r>
            <a:r>
              <a:rPr lang="fr-FR" sz="3500" b="1" dirty="0" smtClean="0">
                <a:solidFill>
                  <a:srgbClr val="7030A0"/>
                </a:solidFill>
              </a:rPr>
              <a:t>attentif</a:t>
            </a:r>
          </a:p>
          <a:p>
            <a:pPr marL="0" indent="0">
              <a:buNone/>
            </a:pPr>
            <a:r>
              <a:rPr lang="fr-FR" sz="3500" b="1" dirty="0" smtClean="0">
                <a:solidFill>
                  <a:srgbClr val="002060"/>
                </a:solidFill>
              </a:rPr>
              <a:t>6</a:t>
            </a:r>
            <a:r>
              <a:rPr lang="fr-FR" sz="3500" b="1" dirty="0">
                <a:solidFill>
                  <a:srgbClr val="002060"/>
                </a:solidFill>
              </a:rPr>
              <a:t>. Ton attention peut se déplacer sans que ton regard bouge</a:t>
            </a:r>
            <a:r>
              <a:rPr lang="fr-FR" sz="3500" b="1" dirty="0" smtClean="0">
                <a:solidFill>
                  <a:srgbClr val="002060"/>
                </a:solidFill>
              </a:rPr>
              <a:t>.? </a:t>
            </a:r>
            <a:endParaRPr lang="fr-FR" sz="3500" b="1" dirty="0">
              <a:solidFill>
                <a:srgbClr val="002060"/>
              </a:solidFill>
            </a:endParaRPr>
          </a:p>
          <a:p>
            <a:pPr marL="0" indent="0">
              <a:buNone/>
            </a:pPr>
            <a:r>
              <a:rPr lang="fr-FR" sz="3500" b="1" dirty="0">
                <a:solidFill>
                  <a:srgbClr val="7030A0"/>
                </a:solidFill>
              </a:rPr>
              <a:t>7. Que signifie « R.A.P. » ? </a:t>
            </a:r>
            <a:endParaRPr lang="fr-FR" sz="3500" b="1" dirty="0" smtClean="0">
              <a:solidFill>
                <a:srgbClr val="7030A0"/>
              </a:solidFill>
            </a:endParaRPr>
          </a:p>
          <a:p>
            <a:pPr marL="0" indent="0">
              <a:buNone/>
            </a:pPr>
            <a:r>
              <a:rPr lang="fr-FR" sz="3500" b="1" i="1" cap="none" dirty="0" smtClean="0">
                <a:solidFill>
                  <a:srgbClr val="7030A0"/>
                </a:solidFill>
              </a:rPr>
              <a:t>A. Regard, alarme, performance - b. Regard, attention, posture </a:t>
            </a:r>
          </a:p>
          <a:p>
            <a:pPr marL="0" indent="0">
              <a:buNone/>
            </a:pPr>
            <a:r>
              <a:rPr lang="fr-FR" sz="3500" b="1" i="1" cap="none" dirty="0" smtClean="0">
                <a:solidFill>
                  <a:srgbClr val="7030A0"/>
                </a:solidFill>
              </a:rPr>
              <a:t>C. RAP, c’est juste un style de musique </a:t>
            </a:r>
            <a:endParaRPr lang="fr-FR" sz="3500" b="1" cap="none" dirty="0" smtClean="0">
              <a:solidFill>
                <a:srgbClr val="7030A0"/>
              </a:solidFill>
            </a:endParaRPr>
          </a:p>
          <a:p>
            <a:pPr marL="0" indent="0">
              <a:buNone/>
            </a:pPr>
            <a:r>
              <a:rPr lang="fr-FR" sz="3500" b="1" dirty="0" smtClean="0">
                <a:solidFill>
                  <a:srgbClr val="002060"/>
                </a:solidFill>
              </a:rPr>
              <a:t>8</a:t>
            </a:r>
            <a:r>
              <a:rPr lang="fr-FR" sz="3500" b="1" dirty="0">
                <a:solidFill>
                  <a:srgbClr val="002060"/>
                </a:solidFill>
              </a:rPr>
              <a:t>. Tu dois monter sur une poutre pour un numéro de cirque devant un public très bruyant, comment fais-tu pour rester en équilibre et ne pas tomber ? </a:t>
            </a:r>
          </a:p>
          <a:p>
            <a:pPr marL="0" indent="0">
              <a:buNone/>
            </a:pPr>
            <a:endParaRPr lang="fr-FR" dirty="0"/>
          </a:p>
        </p:txBody>
      </p:sp>
    </p:spTree>
    <p:extLst>
      <p:ext uri="{BB962C8B-B14F-4D97-AF65-F5344CB8AC3E}">
        <p14:creationId xmlns:p14="http://schemas.microsoft.com/office/powerpoint/2010/main" val="373785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687769"/>
          </a:xfrm>
        </p:spPr>
        <p:txBody>
          <a:bodyPr/>
          <a:lstStyle/>
          <a:p>
            <a:r>
              <a:rPr lang="fr-FR" b="1" dirty="0" smtClean="0">
                <a:solidFill>
                  <a:srgbClr val="7030A0"/>
                </a:solidFill>
              </a:rPr>
              <a:t>Attendus de fin de séquence 8</a:t>
            </a:r>
            <a:endParaRPr lang="fr-FR" b="1" dirty="0">
              <a:solidFill>
                <a:srgbClr val="7030A0"/>
              </a:solidFill>
            </a:endParaRPr>
          </a:p>
        </p:txBody>
      </p:sp>
      <p:sp>
        <p:nvSpPr>
          <p:cNvPr id="3" name="Espace réservé du contenu 2"/>
          <p:cNvSpPr>
            <a:spLocks noGrp="1"/>
          </p:cNvSpPr>
          <p:nvPr>
            <p:ph sz="quarter" idx="13"/>
          </p:nvPr>
        </p:nvSpPr>
        <p:spPr>
          <a:xfrm>
            <a:off x="0" y="687769"/>
            <a:ext cx="12192000" cy="6170231"/>
          </a:xfrm>
        </p:spPr>
        <p:txBody>
          <a:bodyPr>
            <a:normAutofit/>
          </a:bodyPr>
          <a:lstStyle/>
          <a:p>
            <a:r>
              <a:rPr lang="fr-FR" dirty="0" smtClean="0"/>
              <a:t> </a:t>
            </a:r>
            <a:r>
              <a:rPr lang="fr-FR" sz="3200" b="1" dirty="0" smtClean="0">
                <a:solidFill>
                  <a:srgbClr val="002060"/>
                </a:solidFill>
              </a:rPr>
              <a:t>Expliquer </a:t>
            </a:r>
            <a:r>
              <a:rPr lang="fr-FR" sz="3200" b="1" dirty="0">
                <a:solidFill>
                  <a:srgbClr val="002060"/>
                </a:solidFill>
              </a:rPr>
              <a:t>précisément ce qu’est </a:t>
            </a:r>
            <a:r>
              <a:rPr lang="fr-FR" sz="3200" b="1" dirty="0">
                <a:solidFill>
                  <a:srgbClr val="C00000"/>
                </a:solidFill>
              </a:rPr>
              <a:t>la petite voix </a:t>
            </a:r>
            <a:r>
              <a:rPr lang="fr-FR" sz="3200" b="1" dirty="0">
                <a:solidFill>
                  <a:srgbClr val="002060"/>
                </a:solidFill>
              </a:rPr>
              <a:t>et remarquer quand ils se « parlent » dans leur tête </a:t>
            </a:r>
            <a:r>
              <a:rPr lang="fr-FR" sz="3200" b="1" dirty="0" smtClean="0">
                <a:solidFill>
                  <a:srgbClr val="002060"/>
                </a:solidFill>
              </a:rPr>
              <a:t> </a:t>
            </a:r>
            <a:endParaRPr lang="fr-FR" sz="3200" b="1" dirty="0">
              <a:solidFill>
                <a:srgbClr val="002060"/>
              </a:solidFill>
            </a:endParaRPr>
          </a:p>
          <a:p>
            <a:r>
              <a:rPr lang="fr-FR" sz="3200" b="1" dirty="0" smtClean="0">
                <a:solidFill>
                  <a:srgbClr val="7030A0"/>
                </a:solidFill>
              </a:rPr>
              <a:t>Expliquer </a:t>
            </a:r>
            <a:r>
              <a:rPr lang="fr-FR" sz="3200" b="1" dirty="0">
                <a:solidFill>
                  <a:srgbClr val="7030A0"/>
                </a:solidFill>
              </a:rPr>
              <a:t>précisément ce qu’est une image mentale et remarquer quand ils en « voient » une dans leur tête </a:t>
            </a:r>
          </a:p>
          <a:p>
            <a:r>
              <a:rPr lang="fr-FR" sz="3200" b="1" dirty="0" smtClean="0">
                <a:solidFill>
                  <a:srgbClr val="002060"/>
                </a:solidFill>
              </a:rPr>
              <a:t>Décrire </a:t>
            </a:r>
            <a:r>
              <a:rPr lang="fr-FR" sz="3200" b="1" dirty="0">
                <a:solidFill>
                  <a:srgbClr val="002060"/>
                </a:solidFill>
              </a:rPr>
              <a:t>ce qu’est une </a:t>
            </a:r>
            <a:r>
              <a:rPr lang="fr-FR" sz="3200" b="1" dirty="0">
                <a:solidFill>
                  <a:srgbClr val="C00000"/>
                </a:solidFill>
              </a:rPr>
              <a:t>PAM</a:t>
            </a:r>
            <a:r>
              <a:rPr lang="fr-FR" sz="3200" b="1" dirty="0"/>
              <a:t> </a:t>
            </a:r>
            <a:r>
              <a:rPr lang="fr-FR" sz="3200" b="1" dirty="0">
                <a:solidFill>
                  <a:srgbClr val="002060"/>
                </a:solidFill>
              </a:rPr>
              <a:t>et pourquoi les PAM ont tendance à nous </a:t>
            </a:r>
            <a:r>
              <a:rPr lang="fr-FR" sz="3200" b="1" dirty="0" smtClean="0">
                <a:solidFill>
                  <a:srgbClr val="002060"/>
                </a:solidFill>
              </a:rPr>
              <a:t>distraire</a:t>
            </a:r>
            <a:endParaRPr lang="fr-FR" sz="3200" b="1" dirty="0">
              <a:solidFill>
                <a:srgbClr val="002060"/>
              </a:solidFill>
            </a:endParaRPr>
          </a:p>
          <a:p>
            <a:r>
              <a:rPr lang="fr-FR" sz="3200" b="1" dirty="0" smtClean="0">
                <a:solidFill>
                  <a:srgbClr val="7030A0"/>
                </a:solidFill>
              </a:rPr>
              <a:t>Remarquer </a:t>
            </a:r>
            <a:r>
              <a:rPr lang="fr-FR" sz="3200" b="1" dirty="0">
                <a:solidFill>
                  <a:srgbClr val="7030A0"/>
                </a:solidFill>
              </a:rPr>
              <a:t>quand une PAM survient et </a:t>
            </a:r>
            <a:r>
              <a:rPr lang="fr-FR" sz="3200" b="1" dirty="0" smtClean="0">
                <a:solidFill>
                  <a:srgbClr val="7030A0"/>
                </a:solidFill>
              </a:rPr>
              <a:t>réagir</a:t>
            </a:r>
            <a:endParaRPr lang="fr-FR" sz="3200" b="1" dirty="0">
              <a:solidFill>
                <a:srgbClr val="7030A0"/>
              </a:solidFill>
            </a:endParaRPr>
          </a:p>
          <a:p>
            <a:r>
              <a:rPr lang="fr-FR" sz="3200" b="1" dirty="0" smtClean="0">
                <a:solidFill>
                  <a:srgbClr val="002060"/>
                </a:solidFill>
              </a:rPr>
              <a:t>Utiliser </a:t>
            </a:r>
            <a:r>
              <a:rPr lang="fr-FR" sz="3200" b="1" dirty="0">
                <a:solidFill>
                  <a:srgbClr val="002060"/>
                </a:solidFill>
              </a:rPr>
              <a:t>la technique du </a:t>
            </a:r>
            <a:r>
              <a:rPr lang="fr-FR" sz="3200" b="1" dirty="0">
                <a:solidFill>
                  <a:srgbClr val="C00000"/>
                </a:solidFill>
              </a:rPr>
              <a:t>Pensoscope</a:t>
            </a:r>
            <a:r>
              <a:rPr lang="fr-FR" sz="3200" b="1" dirty="0">
                <a:solidFill>
                  <a:srgbClr val="002060"/>
                </a:solidFill>
              </a:rPr>
              <a:t> pour ressentir leur petite voix, la survenue d’une image mentale ou d’une </a:t>
            </a:r>
            <a:r>
              <a:rPr lang="fr-FR" sz="3200" b="1" dirty="0" smtClean="0">
                <a:solidFill>
                  <a:srgbClr val="002060"/>
                </a:solidFill>
              </a:rPr>
              <a:t>PAM</a:t>
            </a:r>
            <a:endParaRPr lang="fr-FR"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964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Rituels POUR L’INTEGRATION AUX PRATIQUES PEDAGOGIQUES – Séquence 8</a:t>
            </a:r>
            <a:endParaRPr lang="fr-FR" b="1" dirty="0">
              <a:solidFill>
                <a:srgbClr val="7030A0"/>
              </a:solidFill>
            </a:endParaRPr>
          </a:p>
        </p:txBody>
      </p:sp>
      <p:sp>
        <p:nvSpPr>
          <p:cNvPr id="3" name="Espace réservé du contenu 2"/>
          <p:cNvSpPr>
            <a:spLocks noGrp="1"/>
          </p:cNvSpPr>
          <p:nvPr>
            <p:ph sz="quarter" idx="13"/>
          </p:nvPr>
        </p:nvSpPr>
        <p:spPr>
          <a:xfrm>
            <a:off x="0" y="1455576"/>
            <a:ext cx="12192000" cy="5402423"/>
          </a:xfrm>
        </p:spPr>
        <p:txBody>
          <a:bodyPr>
            <a:normAutofit/>
          </a:bodyPr>
          <a:lstStyle/>
          <a:p>
            <a:r>
              <a:rPr lang="fr-FR" sz="5400" b="1" i="1" dirty="0" smtClean="0"/>
              <a:t>Pensoscope </a:t>
            </a:r>
            <a:endParaRPr lang="fr-FR" sz="5400" dirty="0"/>
          </a:p>
          <a:p>
            <a:r>
              <a:rPr lang="fr-FR" sz="5400" b="1" i="1" dirty="0" smtClean="0"/>
              <a:t>PAM-STOP </a:t>
            </a:r>
            <a:endParaRPr lang="fr-FR" sz="54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093" y="2264434"/>
            <a:ext cx="7411392" cy="3501883"/>
          </a:xfrm>
          <a:prstGeom prst="rect">
            <a:avLst/>
          </a:prstGeom>
        </p:spPr>
      </p:pic>
    </p:spTree>
    <p:extLst>
      <p:ext uri="{BB962C8B-B14F-4D97-AF65-F5344CB8AC3E}">
        <p14:creationId xmlns:p14="http://schemas.microsoft.com/office/powerpoint/2010/main" val="426790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407850"/>
          </a:xfrm>
        </p:spPr>
        <p:txBody>
          <a:bodyPr>
            <a:normAutofit fontScale="90000"/>
          </a:bodyPr>
          <a:lstStyle/>
          <a:p>
            <a:r>
              <a:rPr lang="fr-FR" b="1" dirty="0" smtClean="0">
                <a:solidFill>
                  <a:srgbClr val="7030A0"/>
                </a:solidFill>
              </a:rPr>
              <a:t>LE QUIZZ SEQUENCE 8</a:t>
            </a:r>
            <a:endParaRPr lang="fr-FR" b="1" dirty="0">
              <a:solidFill>
                <a:srgbClr val="7030A0"/>
              </a:solidFill>
            </a:endParaRPr>
          </a:p>
        </p:txBody>
      </p:sp>
      <p:sp>
        <p:nvSpPr>
          <p:cNvPr id="3" name="Espace réservé du contenu 2"/>
          <p:cNvSpPr>
            <a:spLocks noGrp="1"/>
          </p:cNvSpPr>
          <p:nvPr>
            <p:ph sz="quarter" idx="13"/>
          </p:nvPr>
        </p:nvSpPr>
        <p:spPr>
          <a:xfrm>
            <a:off x="0" y="541176"/>
            <a:ext cx="12192000" cy="6316823"/>
          </a:xfrm>
        </p:spPr>
        <p:txBody>
          <a:bodyPr>
            <a:noAutofit/>
          </a:bodyPr>
          <a:lstStyle/>
          <a:p>
            <a:pPr marL="457200" indent="-457200">
              <a:buAutoNum type="arabicPeriod"/>
            </a:pPr>
            <a:r>
              <a:rPr lang="fr-FR" sz="3200" b="1" dirty="0" smtClean="0">
                <a:solidFill>
                  <a:srgbClr val="002060"/>
                </a:solidFill>
              </a:rPr>
              <a:t>Qu’est-ce </a:t>
            </a:r>
            <a:r>
              <a:rPr lang="fr-FR" sz="3200" b="1" dirty="0">
                <a:solidFill>
                  <a:srgbClr val="002060"/>
                </a:solidFill>
              </a:rPr>
              <a:t>que la « petite voix » dans notre tête ? </a:t>
            </a:r>
            <a:r>
              <a:rPr lang="fr-FR" sz="3200" b="1" cap="none" dirty="0" smtClean="0">
                <a:solidFill>
                  <a:srgbClr val="002060"/>
                </a:solidFill>
              </a:rPr>
              <a:t>Donne un exemple de situation dans laquelle tu te sers de ta « petite voix ». </a:t>
            </a:r>
          </a:p>
          <a:p>
            <a:pPr marL="0" indent="0">
              <a:buNone/>
            </a:pPr>
            <a:r>
              <a:rPr lang="fr-FR" sz="3200" b="1" dirty="0" smtClean="0"/>
              <a:t>4</a:t>
            </a:r>
            <a:r>
              <a:rPr lang="fr-FR" sz="3200" b="1" dirty="0"/>
              <a:t>. </a:t>
            </a:r>
            <a:r>
              <a:rPr lang="fr-FR" sz="3200" b="1" dirty="0">
                <a:solidFill>
                  <a:srgbClr val="7030A0"/>
                </a:solidFill>
              </a:rPr>
              <a:t>Qu’est-ce qu’une image mentale ? </a:t>
            </a:r>
          </a:p>
          <a:p>
            <a:pPr marL="0" indent="0">
              <a:buNone/>
            </a:pPr>
            <a:r>
              <a:rPr lang="fr-FR" sz="3200" b="1" dirty="0">
                <a:solidFill>
                  <a:srgbClr val="002060"/>
                </a:solidFill>
              </a:rPr>
              <a:t>5. Donne un exemple de situation pour laquelle tu as déjà fait une image mentale ? </a:t>
            </a:r>
          </a:p>
          <a:p>
            <a:pPr marL="0" indent="0">
              <a:buNone/>
            </a:pPr>
            <a:r>
              <a:rPr lang="fr-FR" sz="3200" b="1" dirty="0"/>
              <a:t>6. </a:t>
            </a:r>
            <a:r>
              <a:rPr lang="fr-FR" sz="3200" b="1" dirty="0">
                <a:solidFill>
                  <a:srgbClr val="7030A0"/>
                </a:solidFill>
              </a:rPr>
              <a:t>Qu’est-ce qu’une PAM ? </a:t>
            </a:r>
            <a:endParaRPr lang="fr-FR" sz="3200" b="1" dirty="0" smtClean="0">
              <a:solidFill>
                <a:srgbClr val="7030A0"/>
              </a:solidFill>
            </a:endParaRPr>
          </a:p>
          <a:p>
            <a:pPr marL="0" indent="0">
              <a:buNone/>
            </a:pPr>
            <a:r>
              <a:rPr lang="fr-FR" sz="3200" b="1" dirty="0" smtClean="0">
                <a:solidFill>
                  <a:srgbClr val="002060"/>
                </a:solidFill>
              </a:rPr>
              <a:t>7</a:t>
            </a:r>
            <a:r>
              <a:rPr lang="fr-FR" sz="3200" b="1" dirty="0">
                <a:solidFill>
                  <a:srgbClr val="002060"/>
                </a:solidFill>
              </a:rPr>
              <a:t>. Décris une situation pour laquelle ton cerveau t’a proposé une PAM. </a:t>
            </a:r>
          </a:p>
          <a:p>
            <a:pPr marL="0" indent="0">
              <a:buNone/>
            </a:pPr>
            <a:r>
              <a:rPr lang="fr-FR" sz="3200" b="1" dirty="0" smtClean="0"/>
              <a:t>9</a:t>
            </a:r>
            <a:r>
              <a:rPr lang="fr-FR" sz="3200" b="1" dirty="0"/>
              <a:t>. </a:t>
            </a:r>
            <a:r>
              <a:rPr lang="fr-FR" sz="3200" b="1" dirty="0">
                <a:solidFill>
                  <a:srgbClr val="7030A0"/>
                </a:solidFill>
              </a:rPr>
              <a:t>Expliquer ce qu’est l’enchainement PAM-STOP ? </a:t>
            </a:r>
          </a:p>
        </p:txBody>
      </p:sp>
    </p:spTree>
    <p:extLst>
      <p:ext uri="{BB962C8B-B14F-4D97-AF65-F5344CB8AC3E}">
        <p14:creationId xmlns:p14="http://schemas.microsoft.com/office/powerpoint/2010/main" val="398357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687769"/>
          </a:xfrm>
        </p:spPr>
        <p:txBody>
          <a:bodyPr/>
          <a:lstStyle/>
          <a:p>
            <a:r>
              <a:rPr lang="fr-FR" b="1" dirty="0" smtClean="0">
                <a:solidFill>
                  <a:srgbClr val="7030A0"/>
                </a:solidFill>
              </a:rPr>
              <a:t>Attendus de fin de séquence 9</a:t>
            </a:r>
            <a:endParaRPr lang="fr-FR" b="1" dirty="0">
              <a:solidFill>
                <a:srgbClr val="7030A0"/>
              </a:solidFill>
            </a:endParaRPr>
          </a:p>
        </p:txBody>
      </p:sp>
      <p:sp>
        <p:nvSpPr>
          <p:cNvPr id="3" name="Espace réservé du contenu 2"/>
          <p:cNvSpPr>
            <a:spLocks noGrp="1"/>
          </p:cNvSpPr>
          <p:nvPr>
            <p:ph sz="quarter" idx="13"/>
          </p:nvPr>
        </p:nvSpPr>
        <p:spPr>
          <a:xfrm>
            <a:off x="0" y="687769"/>
            <a:ext cx="12192000" cy="6170231"/>
          </a:xfrm>
        </p:spPr>
        <p:txBody>
          <a:bodyPr>
            <a:normAutofit fontScale="77500" lnSpcReduction="20000"/>
          </a:bodyPr>
          <a:lstStyle/>
          <a:p>
            <a:r>
              <a:rPr lang="fr-FR" sz="4100" dirty="0" smtClean="0">
                <a:solidFill>
                  <a:srgbClr val="002060"/>
                </a:solidFill>
              </a:rPr>
              <a:t>Nommer </a:t>
            </a:r>
            <a:r>
              <a:rPr lang="fr-FR" sz="4100" dirty="0">
                <a:solidFill>
                  <a:srgbClr val="002060"/>
                </a:solidFill>
              </a:rPr>
              <a:t>et utiliser </a:t>
            </a:r>
            <a:r>
              <a:rPr lang="fr-FR" sz="4100" dirty="0" smtClean="0">
                <a:solidFill>
                  <a:srgbClr val="002060"/>
                </a:solidFill>
              </a:rPr>
              <a:t>une </a:t>
            </a:r>
            <a:r>
              <a:rPr lang="fr-FR" sz="4100" b="1" dirty="0">
                <a:solidFill>
                  <a:srgbClr val="C00000"/>
                </a:solidFill>
              </a:rPr>
              <a:t>Perception, une Intention et une Manière </a:t>
            </a:r>
            <a:r>
              <a:rPr lang="fr-FR" sz="4100" dirty="0">
                <a:solidFill>
                  <a:srgbClr val="002060"/>
                </a:solidFill>
              </a:rPr>
              <a:t>d’agir pour </a:t>
            </a:r>
            <a:r>
              <a:rPr lang="fr-FR" sz="4100" dirty="0" smtClean="0">
                <a:solidFill>
                  <a:srgbClr val="002060"/>
                </a:solidFill>
              </a:rPr>
              <a:t>une </a:t>
            </a:r>
            <a:r>
              <a:rPr lang="fr-FR" sz="4100" dirty="0">
                <a:solidFill>
                  <a:srgbClr val="002060"/>
                </a:solidFill>
              </a:rPr>
              <a:t>activité corporelle </a:t>
            </a:r>
            <a:r>
              <a:rPr lang="fr-FR" sz="4100" dirty="0" smtClean="0">
                <a:solidFill>
                  <a:srgbClr val="002060"/>
                </a:solidFill>
              </a:rPr>
              <a:t>simple - </a:t>
            </a:r>
            <a:r>
              <a:rPr lang="fr-FR" sz="4100" b="1" dirty="0" smtClean="0">
                <a:solidFill>
                  <a:srgbClr val="C00000"/>
                </a:solidFill>
              </a:rPr>
              <a:t>PIM</a:t>
            </a:r>
            <a:endParaRPr lang="fr-FR" sz="4100" b="1" dirty="0">
              <a:solidFill>
                <a:srgbClr val="C00000"/>
              </a:solidFill>
            </a:endParaRPr>
          </a:p>
          <a:p>
            <a:r>
              <a:rPr lang="fr-FR" sz="4100" dirty="0" smtClean="0">
                <a:solidFill>
                  <a:srgbClr val="7030A0"/>
                </a:solidFill>
              </a:rPr>
              <a:t>Distinguer </a:t>
            </a:r>
            <a:r>
              <a:rPr lang="fr-FR" sz="4100" dirty="0">
                <a:solidFill>
                  <a:srgbClr val="7030A0"/>
                </a:solidFill>
              </a:rPr>
              <a:t>les </a:t>
            </a:r>
            <a:r>
              <a:rPr lang="fr-FR" sz="4100" b="1" dirty="0">
                <a:solidFill>
                  <a:srgbClr val="C00000"/>
                </a:solidFill>
              </a:rPr>
              <a:t>Perceptions</a:t>
            </a:r>
            <a:r>
              <a:rPr lang="fr-FR" sz="4100" dirty="0"/>
              <a:t> </a:t>
            </a:r>
            <a:r>
              <a:rPr lang="fr-FR" sz="4100" dirty="0" smtClean="0">
                <a:solidFill>
                  <a:srgbClr val="7030A0"/>
                </a:solidFill>
              </a:rPr>
              <a:t>cibles DE </a:t>
            </a:r>
            <a:r>
              <a:rPr lang="fr-FR" sz="4100" dirty="0">
                <a:solidFill>
                  <a:srgbClr val="7030A0"/>
                </a:solidFill>
              </a:rPr>
              <a:t>l’attention dans un </a:t>
            </a:r>
            <a:r>
              <a:rPr lang="fr-FR" sz="4100" dirty="0" smtClean="0">
                <a:solidFill>
                  <a:srgbClr val="7030A0"/>
                </a:solidFill>
              </a:rPr>
              <a:t>PIM</a:t>
            </a:r>
            <a:endParaRPr lang="fr-FR" sz="4100" dirty="0">
              <a:solidFill>
                <a:srgbClr val="7030A0"/>
              </a:solidFill>
            </a:endParaRPr>
          </a:p>
          <a:p>
            <a:r>
              <a:rPr lang="fr-FR" sz="4100" dirty="0" smtClean="0"/>
              <a:t>Distinguer </a:t>
            </a:r>
            <a:r>
              <a:rPr lang="fr-FR" sz="4100" dirty="0"/>
              <a:t>les </a:t>
            </a:r>
            <a:r>
              <a:rPr lang="fr-FR" sz="4100" b="1" dirty="0">
                <a:solidFill>
                  <a:srgbClr val="C00000"/>
                </a:solidFill>
              </a:rPr>
              <a:t>Manières d’agir </a:t>
            </a:r>
            <a:r>
              <a:rPr lang="fr-FR" sz="4100" dirty="0" smtClean="0">
                <a:solidFill>
                  <a:srgbClr val="7030A0"/>
                </a:solidFill>
              </a:rPr>
              <a:t>A privilégier</a:t>
            </a:r>
            <a:endParaRPr lang="fr-FR" sz="4100" dirty="0">
              <a:solidFill>
                <a:srgbClr val="7030A0"/>
              </a:solidFill>
            </a:endParaRPr>
          </a:p>
          <a:p>
            <a:r>
              <a:rPr lang="fr-FR" sz="4100" b="1" dirty="0" smtClean="0">
                <a:solidFill>
                  <a:srgbClr val="C00000"/>
                </a:solidFill>
              </a:rPr>
              <a:t>Identifier </a:t>
            </a:r>
            <a:r>
              <a:rPr lang="fr-FR" sz="4100" b="1" dirty="0">
                <a:solidFill>
                  <a:srgbClr val="C00000"/>
                </a:solidFill>
              </a:rPr>
              <a:t>par </a:t>
            </a:r>
            <a:r>
              <a:rPr lang="fr-FR" sz="4100" b="1" dirty="0" smtClean="0">
                <a:solidFill>
                  <a:srgbClr val="C00000"/>
                </a:solidFill>
              </a:rPr>
              <a:t>soi-même </a:t>
            </a:r>
            <a:r>
              <a:rPr lang="fr-FR" sz="4100" dirty="0">
                <a:solidFill>
                  <a:srgbClr val="002060"/>
                </a:solidFill>
              </a:rPr>
              <a:t>la Perception, l’Intention, la Manière d’agir </a:t>
            </a:r>
            <a:r>
              <a:rPr lang="fr-FR" sz="4100" dirty="0" smtClean="0">
                <a:solidFill>
                  <a:srgbClr val="002060"/>
                </a:solidFill>
              </a:rPr>
              <a:t>A privilégier </a:t>
            </a:r>
            <a:r>
              <a:rPr lang="fr-FR" sz="4100" dirty="0">
                <a:solidFill>
                  <a:srgbClr val="002060"/>
                </a:solidFill>
              </a:rPr>
              <a:t>pour une activité corporelle simple </a:t>
            </a:r>
            <a:r>
              <a:rPr lang="fr-FR" sz="4100" dirty="0" smtClean="0">
                <a:solidFill>
                  <a:srgbClr val="002060"/>
                </a:solidFill>
              </a:rPr>
              <a:t>(</a:t>
            </a:r>
            <a:r>
              <a:rPr lang="fr-FR" sz="4100" b="1" dirty="0" smtClean="0">
                <a:solidFill>
                  <a:srgbClr val="002060"/>
                </a:solidFill>
              </a:rPr>
              <a:t>inventer le </a:t>
            </a:r>
            <a:r>
              <a:rPr lang="fr-FR" sz="4100" b="1" dirty="0">
                <a:solidFill>
                  <a:srgbClr val="002060"/>
                </a:solidFill>
              </a:rPr>
              <a:t>PIM </a:t>
            </a:r>
            <a:r>
              <a:rPr lang="fr-FR" sz="4100" dirty="0">
                <a:solidFill>
                  <a:srgbClr val="002060"/>
                </a:solidFill>
              </a:rPr>
              <a:t>qui leur convient le mieux</a:t>
            </a:r>
            <a:r>
              <a:rPr lang="fr-FR" sz="4100" dirty="0" smtClean="0">
                <a:solidFill>
                  <a:srgbClr val="002060"/>
                </a:solidFill>
              </a:rPr>
              <a:t>)</a:t>
            </a:r>
            <a:endParaRPr lang="fr-FR" sz="4100" dirty="0">
              <a:solidFill>
                <a:srgbClr val="002060"/>
              </a:solidFill>
            </a:endParaRPr>
          </a:p>
          <a:p>
            <a:r>
              <a:rPr lang="fr-FR" sz="4100" dirty="0" smtClean="0">
                <a:solidFill>
                  <a:srgbClr val="7030A0"/>
                </a:solidFill>
              </a:rPr>
              <a:t>Utiliser </a:t>
            </a:r>
            <a:r>
              <a:rPr lang="fr-FR" sz="4100" dirty="0">
                <a:solidFill>
                  <a:srgbClr val="7030A0"/>
                </a:solidFill>
              </a:rPr>
              <a:t>le </a:t>
            </a:r>
            <a:r>
              <a:rPr lang="fr-FR" sz="4100" b="1" dirty="0">
                <a:solidFill>
                  <a:srgbClr val="C00000"/>
                </a:solidFill>
              </a:rPr>
              <a:t>moyen mnémotechnique </a:t>
            </a:r>
            <a:r>
              <a:rPr lang="fr-FR" sz="4100" b="1" dirty="0">
                <a:solidFill>
                  <a:srgbClr val="7030A0"/>
                </a:solidFill>
              </a:rPr>
              <a:t>Pouce, Index, Majeur </a:t>
            </a:r>
            <a:r>
              <a:rPr lang="fr-FR" sz="4100" dirty="0">
                <a:solidFill>
                  <a:srgbClr val="7030A0"/>
                </a:solidFill>
              </a:rPr>
              <a:t>pour y arriver </a:t>
            </a:r>
            <a:r>
              <a:rPr lang="fr-FR" sz="4100" dirty="0" smtClean="0"/>
              <a:t> </a:t>
            </a:r>
            <a:endParaRPr lang="fr-FR" sz="4100" dirty="0"/>
          </a:p>
          <a:p>
            <a:r>
              <a:rPr lang="fr-FR" sz="4100" dirty="0" smtClean="0"/>
              <a:t> </a:t>
            </a:r>
            <a:r>
              <a:rPr lang="fr-FR" sz="4100" dirty="0">
                <a:solidFill>
                  <a:srgbClr val="002060"/>
                </a:solidFill>
              </a:rPr>
              <a:t>Déterminer pour une tâche </a:t>
            </a:r>
            <a:r>
              <a:rPr lang="fr-FR" sz="4100" dirty="0" smtClean="0">
                <a:solidFill>
                  <a:srgbClr val="002060"/>
                </a:solidFill>
              </a:rPr>
              <a:t>donnée: </a:t>
            </a:r>
            <a:r>
              <a:rPr lang="fr-FR" sz="4100" b="1" dirty="0" smtClean="0"/>
              <a:t>PIM</a:t>
            </a:r>
            <a:r>
              <a:rPr lang="fr-FR" sz="4100" dirty="0" smtClean="0"/>
              <a:t> </a:t>
            </a:r>
            <a:r>
              <a:rPr lang="fr-FR" sz="4100" dirty="0"/>
              <a:t>ou </a:t>
            </a:r>
            <a:r>
              <a:rPr lang="fr-FR" sz="4100" dirty="0" smtClean="0"/>
              <a:t>non? </a:t>
            </a:r>
            <a:endParaRPr lang="fr-FR" sz="4100" dirty="0"/>
          </a:p>
          <a:p>
            <a:pPr marL="0" indent="0">
              <a:buNone/>
            </a:pPr>
            <a:r>
              <a:rPr lang="fr-FR" dirty="0" smtClean="0"/>
              <a:t> </a:t>
            </a:r>
            <a:endParaRPr lang="fr-FR"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39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0"/>
            <a:ext cx="12192000" cy="6858000"/>
          </a:xfrm>
        </p:spPr>
        <p:txBody>
          <a:bodyPr>
            <a:normAutofit lnSpcReduction="10000"/>
          </a:bodyPr>
          <a:lstStyle/>
          <a:p>
            <a:pPr marL="0" indent="0" algn="just">
              <a:buNone/>
            </a:pPr>
            <a:r>
              <a:rPr lang="fr-FR" sz="4800" cap="none" dirty="0" smtClean="0"/>
              <a:t>L’article écrit par </a:t>
            </a:r>
            <a:r>
              <a:rPr lang="fr-FR" sz="4800" cap="none" dirty="0"/>
              <a:t>D</a:t>
            </a:r>
            <a:r>
              <a:rPr lang="fr-FR" sz="4800" cap="none" dirty="0" smtClean="0"/>
              <a:t>aniel S. Margulies et ses collègues s’intitule « situating the default-mode network along a principal gradient of macroscale cortical organization». Ce titre annonce bien l’essence de leur travail : situer le réseau du mode par défaut à l’intérieur d’un gradient organisationnel à large échelle dans le cortex cérébral. </a:t>
            </a:r>
          </a:p>
          <a:p>
            <a:endParaRPr lang="fr-FR" dirty="0"/>
          </a:p>
        </p:txBody>
      </p:sp>
    </p:spTree>
    <p:extLst>
      <p:ext uri="{BB962C8B-B14F-4D97-AF65-F5344CB8AC3E}">
        <p14:creationId xmlns:p14="http://schemas.microsoft.com/office/powerpoint/2010/main" val="2468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Rituels POUR L’INTEGRATION AUX PRATIQUES PEDAGOGIQUES – Séquence 9</a:t>
            </a:r>
            <a:endParaRPr lang="fr-FR" b="1" dirty="0">
              <a:solidFill>
                <a:srgbClr val="7030A0"/>
              </a:solidFill>
            </a:endParaRPr>
          </a:p>
        </p:txBody>
      </p:sp>
      <p:sp>
        <p:nvSpPr>
          <p:cNvPr id="3" name="Espace réservé du contenu 2"/>
          <p:cNvSpPr>
            <a:spLocks noGrp="1"/>
          </p:cNvSpPr>
          <p:nvPr>
            <p:ph sz="quarter" idx="13"/>
          </p:nvPr>
        </p:nvSpPr>
        <p:spPr>
          <a:xfrm>
            <a:off x="0" y="1455576"/>
            <a:ext cx="12192000" cy="5402423"/>
          </a:xfrm>
        </p:spPr>
        <p:txBody>
          <a:bodyPr>
            <a:normAutofit/>
          </a:bodyPr>
          <a:lstStyle/>
          <a:p>
            <a:r>
              <a:rPr lang="fr-FR" sz="5400" b="1" dirty="0"/>
              <a:t>Les </a:t>
            </a:r>
            <a:r>
              <a:rPr lang="fr-FR" sz="5400" b="1" dirty="0">
                <a:solidFill>
                  <a:srgbClr val="C00000"/>
                </a:solidFill>
              </a:rPr>
              <a:t>PIM </a:t>
            </a:r>
            <a:endParaRPr lang="fr-FR" sz="5400" dirty="0">
              <a:solidFill>
                <a:srgbClr val="C00000"/>
              </a:solidFill>
            </a:endParaRPr>
          </a:p>
          <a:p>
            <a:r>
              <a:rPr lang="fr-FR" sz="5400" b="1" dirty="0" smtClean="0"/>
              <a:t>La </a:t>
            </a:r>
            <a:r>
              <a:rPr lang="fr-FR" sz="5400" b="1" dirty="0">
                <a:solidFill>
                  <a:srgbClr val="C00000"/>
                </a:solidFill>
              </a:rPr>
              <a:t>petite voix </a:t>
            </a:r>
            <a:r>
              <a:rPr lang="fr-FR" sz="5400" b="1" dirty="0"/>
              <a:t>et l’alphabet – Garder en tête </a:t>
            </a:r>
            <a:r>
              <a:rPr lang="fr-FR" sz="5400" b="1" dirty="0">
                <a:solidFill>
                  <a:srgbClr val="C00000"/>
                </a:solidFill>
              </a:rPr>
              <a:t>une Intention </a:t>
            </a:r>
            <a:endParaRPr lang="fr-FR" sz="5400" dirty="0">
              <a:solidFill>
                <a:srgbClr val="C00000"/>
              </a:solidFill>
            </a:endParaRPr>
          </a:p>
        </p:txBody>
      </p:sp>
    </p:spTree>
    <p:extLst>
      <p:ext uri="{BB962C8B-B14F-4D97-AF65-F5344CB8AC3E}">
        <p14:creationId xmlns:p14="http://schemas.microsoft.com/office/powerpoint/2010/main" val="3477388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407850"/>
          </a:xfrm>
        </p:spPr>
        <p:txBody>
          <a:bodyPr>
            <a:normAutofit fontScale="90000"/>
          </a:bodyPr>
          <a:lstStyle/>
          <a:p>
            <a:r>
              <a:rPr lang="fr-FR" b="1" dirty="0" smtClean="0">
                <a:solidFill>
                  <a:srgbClr val="7030A0"/>
                </a:solidFill>
              </a:rPr>
              <a:t>LE QUIZZ SEQUENCE 9</a:t>
            </a:r>
            <a:endParaRPr lang="fr-FR" b="1" dirty="0">
              <a:solidFill>
                <a:srgbClr val="7030A0"/>
              </a:solidFill>
            </a:endParaRPr>
          </a:p>
        </p:txBody>
      </p:sp>
      <p:sp>
        <p:nvSpPr>
          <p:cNvPr id="3" name="Espace réservé du contenu 2"/>
          <p:cNvSpPr>
            <a:spLocks noGrp="1"/>
          </p:cNvSpPr>
          <p:nvPr>
            <p:ph sz="quarter" idx="13"/>
          </p:nvPr>
        </p:nvSpPr>
        <p:spPr>
          <a:xfrm>
            <a:off x="0" y="541176"/>
            <a:ext cx="12192000" cy="6316823"/>
          </a:xfrm>
        </p:spPr>
        <p:txBody>
          <a:bodyPr>
            <a:noAutofit/>
          </a:bodyPr>
          <a:lstStyle/>
          <a:p>
            <a:pPr marL="0" indent="0">
              <a:buNone/>
            </a:pPr>
            <a:r>
              <a:rPr lang="fr-FR" sz="3200" b="1" dirty="0" smtClean="0">
                <a:solidFill>
                  <a:srgbClr val="002060"/>
                </a:solidFill>
              </a:rPr>
              <a:t>5</a:t>
            </a:r>
            <a:r>
              <a:rPr lang="fr-FR" sz="3200" b="1" dirty="0">
                <a:solidFill>
                  <a:srgbClr val="002060"/>
                </a:solidFill>
              </a:rPr>
              <a:t>. Les neurones peuvent servir à créer des images dans ta tête. </a:t>
            </a:r>
            <a:r>
              <a:rPr lang="fr-FR" sz="3200" b="1" dirty="0" smtClean="0"/>
              <a:t>VRAI OU FAUX</a:t>
            </a:r>
          </a:p>
          <a:p>
            <a:pPr marL="0" indent="0">
              <a:buNone/>
            </a:pPr>
            <a:r>
              <a:rPr lang="fr-FR" sz="3200" b="1" dirty="0" smtClean="0">
                <a:solidFill>
                  <a:srgbClr val="7030A0"/>
                </a:solidFill>
              </a:rPr>
              <a:t>7</a:t>
            </a:r>
            <a:r>
              <a:rPr lang="fr-FR" sz="3200" b="1" dirty="0">
                <a:solidFill>
                  <a:srgbClr val="7030A0"/>
                </a:solidFill>
              </a:rPr>
              <a:t>. Donne un exemple de PIM qui pourrait te servir en classe</a:t>
            </a:r>
            <a:r>
              <a:rPr lang="fr-FR" sz="3200" b="1" dirty="0"/>
              <a:t>. </a:t>
            </a:r>
          </a:p>
          <a:p>
            <a:pPr marL="0" indent="0">
              <a:buNone/>
            </a:pPr>
            <a:r>
              <a:rPr lang="fr-FR" sz="3200" b="1" dirty="0">
                <a:solidFill>
                  <a:srgbClr val="002060"/>
                </a:solidFill>
              </a:rPr>
              <a:t>8. Que dois-tu faire si tes neurones aimants, ou des PAM, te déconnectent de ton PIM ? </a:t>
            </a:r>
            <a:endParaRPr lang="fr-FR" sz="3200" b="1" dirty="0" smtClean="0">
              <a:solidFill>
                <a:srgbClr val="002060"/>
              </a:solidFill>
            </a:endParaRPr>
          </a:p>
          <a:p>
            <a:pPr marL="0" indent="0">
              <a:buNone/>
            </a:pPr>
            <a:r>
              <a:rPr lang="fr-FR" sz="3200" b="1" dirty="0" smtClean="0">
                <a:solidFill>
                  <a:srgbClr val="7030A0"/>
                </a:solidFill>
              </a:rPr>
              <a:t>9</a:t>
            </a:r>
            <a:r>
              <a:rPr lang="fr-FR" sz="3200" b="1" dirty="0">
                <a:solidFill>
                  <a:srgbClr val="7030A0"/>
                </a:solidFill>
              </a:rPr>
              <a:t>. Il faut utiliser un PIM lorsque la situation est : </a:t>
            </a:r>
            <a:endParaRPr lang="fr-FR" sz="3200" b="1" dirty="0" smtClean="0">
              <a:solidFill>
                <a:srgbClr val="7030A0"/>
              </a:solidFill>
            </a:endParaRPr>
          </a:p>
          <a:p>
            <a:r>
              <a:rPr lang="fr-FR" sz="3200" b="1" cap="none" dirty="0" smtClean="0">
                <a:solidFill>
                  <a:srgbClr val="7030A0"/>
                </a:solidFill>
              </a:rPr>
              <a:t>A. Simple         B. Compliquée        C. Ça dépend du contexte </a:t>
            </a:r>
          </a:p>
          <a:p>
            <a:r>
              <a:rPr lang="fr-FR" sz="3200" b="1" dirty="0" smtClean="0">
                <a:solidFill>
                  <a:srgbClr val="002060"/>
                </a:solidFill>
              </a:rPr>
              <a:t>10</a:t>
            </a:r>
            <a:r>
              <a:rPr lang="fr-FR" sz="3200" b="1" dirty="0">
                <a:solidFill>
                  <a:srgbClr val="002060"/>
                </a:solidFill>
              </a:rPr>
              <a:t>. </a:t>
            </a:r>
            <a:r>
              <a:rPr lang="fr-FR" sz="3200" b="1" dirty="0" smtClean="0">
                <a:solidFill>
                  <a:srgbClr val="002060"/>
                </a:solidFill>
              </a:rPr>
              <a:t>Le </a:t>
            </a:r>
            <a:r>
              <a:rPr lang="fr-FR" sz="3200" b="1" dirty="0">
                <a:solidFill>
                  <a:srgbClr val="002060"/>
                </a:solidFill>
              </a:rPr>
              <a:t>PIM </a:t>
            </a:r>
            <a:r>
              <a:rPr lang="fr-FR" sz="3200" b="1" dirty="0" smtClean="0">
                <a:solidFill>
                  <a:srgbClr val="002060"/>
                </a:solidFill>
              </a:rPr>
              <a:t>permet </a:t>
            </a:r>
            <a:r>
              <a:rPr lang="fr-FR" sz="3200" b="1" dirty="0">
                <a:solidFill>
                  <a:srgbClr val="002060"/>
                </a:solidFill>
              </a:rPr>
              <a:t>à Minimoi de rester accroché à sa poutre et de ne pas tomber. VRAI ou </a:t>
            </a:r>
            <a:r>
              <a:rPr lang="fr-FR" sz="3200" b="1" dirty="0" smtClean="0">
                <a:solidFill>
                  <a:srgbClr val="002060"/>
                </a:solidFill>
              </a:rPr>
              <a:t>FAUX</a:t>
            </a:r>
            <a:endParaRPr lang="fr-FR" sz="3200" b="1" dirty="0">
              <a:solidFill>
                <a:srgbClr val="002060"/>
              </a:solidFill>
            </a:endParaRPr>
          </a:p>
        </p:txBody>
      </p:sp>
    </p:spTree>
    <p:extLst>
      <p:ext uri="{BB962C8B-B14F-4D97-AF65-F5344CB8AC3E}">
        <p14:creationId xmlns:p14="http://schemas.microsoft.com/office/powerpoint/2010/main" val="150533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393311"/>
          </a:xfrm>
        </p:spPr>
        <p:txBody>
          <a:bodyPr>
            <a:normAutofit fontScale="90000"/>
          </a:bodyPr>
          <a:lstStyle/>
          <a:p>
            <a:r>
              <a:rPr lang="fr-FR" b="1" dirty="0" smtClean="0">
                <a:solidFill>
                  <a:srgbClr val="7030A0"/>
                </a:solidFill>
              </a:rPr>
              <a:t>Attendus de fin de séquence 10</a:t>
            </a:r>
            <a:endParaRPr lang="fr-FR" b="1" dirty="0">
              <a:solidFill>
                <a:srgbClr val="7030A0"/>
              </a:solidFill>
            </a:endParaRPr>
          </a:p>
        </p:txBody>
      </p:sp>
      <p:sp>
        <p:nvSpPr>
          <p:cNvPr id="3" name="Espace réservé du contenu 2"/>
          <p:cNvSpPr>
            <a:spLocks noGrp="1"/>
          </p:cNvSpPr>
          <p:nvPr>
            <p:ph sz="quarter" idx="13"/>
          </p:nvPr>
        </p:nvSpPr>
        <p:spPr>
          <a:xfrm>
            <a:off x="0" y="687769"/>
            <a:ext cx="12192000" cy="6170231"/>
          </a:xfrm>
        </p:spPr>
        <p:txBody>
          <a:bodyPr>
            <a:normAutofit/>
          </a:bodyPr>
          <a:lstStyle/>
          <a:p>
            <a:pPr marL="0" indent="0">
              <a:buNone/>
            </a:pPr>
            <a:r>
              <a:rPr lang="fr-FR" dirty="0" smtClean="0"/>
              <a:t> </a:t>
            </a:r>
            <a:endParaRPr lang="fr-FR" sz="40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83975" y="393311"/>
            <a:ext cx="12024048" cy="6494085"/>
          </a:xfrm>
          <a:prstGeom prst="rect">
            <a:avLst/>
          </a:prstGeom>
        </p:spPr>
        <p:txBody>
          <a:bodyPr wrap="square">
            <a:spAutoFit/>
          </a:bodyPr>
          <a:lstStyle/>
          <a:p>
            <a:pPr marL="285750" indent="-285750">
              <a:buFont typeface="Arial" panose="020B0604020202020204" pitchFamily="34" charset="0"/>
              <a:buChar char="•"/>
            </a:pPr>
            <a:r>
              <a:rPr lang="fr-FR" sz="3200" dirty="0" smtClean="0">
                <a:latin typeface="Arial" panose="020B0604020202020204" pitchFamily="34" charset="0"/>
                <a:cs typeface="Arial" panose="020B0604020202020204" pitchFamily="34" charset="0"/>
              </a:rPr>
              <a:t>Décrire </a:t>
            </a:r>
            <a:r>
              <a:rPr lang="fr-FR" sz="3200" dirty="0">
                <a:latin typeface="Arial" panose="020B0604020202020204" pitchFamily="34" charset="0"/>
                <a:cs typeface="Arial" panose="020B0604020202020204" pitchFamily="34" charset="0"/>
              </a:rPr>
              <a:t>et expliquer ce qu’est une </a:t>
            </a:r>
            <a:r>
              <a:rPr lang="fr-FR" sz="3200" b="1" dirty="0">
                <a:solidFill>
                  <a:srgbClr val="C00000"/>
                </a:solidFill>
                <a:latin typeface="Arial" panose="020B0604020202020204" pitchFamily="34" charset="0"/>
                <a:cs typeface="Arial" panose="020B0604020202020204" pitchFamily="34" charset="0"/>
              </a:rPr>
              <a:t>action mentale </a:t>
            </a:r>
            <a:endParaRPr lang="fr-FR" sz="32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dirty="0" smtClean="0">
                <a:solidFill>
                  <a:srgbClr val="7030A0"/>
                </a:solidFill>
                <a:latin typeface="Arial" panose="020B0604020202020204" pitchFamily="34" charset="0"/>
                <a:cs typeface="Arial" panose="020B0604020202020204" pitchFamily="34" charset="0"/>
              </a:rPr>
              <a:t>Expliquer </a:t>
            </a:r>
            <a:r>
              <a:rPr lang="fr-FR" sz="3200" dirty="0">
                <a:solidFill>
                  <a:srgbClr val="7030A0"/>
                </a:solidFill>
                <a:latin typeface="Arial" panose="020B0604020202020204" pitchFamily="34" charset="0"/>
                <a:cs typeface="Arial" panose="020B0604020202020204" pitchFamily="34" charset="0"/>
              </a:rPr>
              <a:t>la différence entre un </a:t>
            </a:r>
            <a:r>
              <a:rPr lang="fr-FR" sz="3200" b="1" dirty="0">
                <a:solidFill>
                  <a:srgbClr val="C00000"/>
                </a:solidFill>
                <a:latin typeface="Arial" panose="020B0604020202020204" pitchFamily="34" charset="0"/>
                <a:cs typeface="Arial" panose="020B0604020202020204" pitchFamily="34" charset="0"/>
              </a:rPr>
              <a:t>PIM du corps </a:t>
            </a:r>
            <a:r>
              <a:rPr lang="fr-FR" sz="3200" dirty="0">
                <a:solidFill>
                  <a:srgbClr val="7030A0"/>
                </a:solidFill>
                <a:latin typeface="Arial" panose="020B0604020202020204" pitchFamily="34" charset="0"/>
                <a:cs typeface="Arial" panose="020B0604020202020204" pitchFamily="34" charset="0"/>
              </a:rPr>
              <a:t>et un </a:t>
            </a:r>
            <a:r>
              <a:rPr lang="fr-FR" sz="3200" b="1" dirty="0">
                <a:solidFill>
                  <a:srgbClr val="C00000"/>
                </a:solidFill>
                <a:latin typeface="Arial" panose="020B0604020202020204" pitchFamily="34" charset="0"/>
                <a:cs typeface="Arial" panose="020B0604020202020204" pitchFamily="34" charset="0"/>
              </a:rPr>
              <a:t>PIM intellectuel </a:t>
            </a:r>
            <a:r>
              <a:rPr lang="fr-FR" sz="3200" dirty="0" smtClean="0">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dirty="0" smtClean="0">
                <a:latin typeface="Arial" panose="020B0604020202020204" pitchFamily="34" charset="0"/>
                <a:cs typeface="Arial" panose="020B0604020202020204" pitchFamily="34" charset="0"/>
              </a:rPr>
              <a:t>Mettre </a:t>
            </a:r>
            <a:r>
              <a:rPr lang="fr-FR" sz="3200" dirty="0">
                <a:latin typeface="Arial" panose="020B0604020202020204" pitchFamily="34" charset="0"/>
                <a:cs typeface="Arial" panose="020B0604020202020204" pitchFamily="34" charset="0"/>
              </a:rPr>
              <a:t>en </a:t>
            </a:r>
            <a:r>
              <a:rPr lang="fr-FR" sz="3200" dirty="0" smtClean="0">
                <a:latin typeface="Arial" panose="020B0604020202020204" pitchFamily="34" charset="0"/>
                <a:cs typeface="Arial" panose="020B0604020202020204" pitchFamily="34" charset="0"/>
              </a:rPr>
              <a:t>œuvre </a:t>
            </a:r>
            <a:r>
              <a:rPr lang="fr-FR" sz="3200" dirty="0">
                <a:latin typeface="Arial" panose="020B0604020202020204" pitchFamily="34" charset="0"/>
                <a:cs typeface="Arial" panose="020B0604020202020204" pitchFamily="34" charset="0"/>
              </a:rPr>
              <a:t>au moins deux types d’</a:t>
            </a:r>
            <a:r>
              <a:rPr lang="fr-FR" sz="3200" b="1" dirty="0">
                <a:solidFill>
                  <a:srgbClr val="C00000"/>
                </a:solidFill>
                <a:latin typeface="Arial" panose="020B0604020202020204" pitchFamily="34" charset="0"/>
                <a:cs typeface="Arial" panose="020B0604020202020204" pitchFamily="34" charset="0"/>
              </a:rPr>
              <a:t>actions mentales </a:t>
            </a:r>
            <a:r>
              <a:rPr lang="fr-FR" sz="3200" dirty="0" smtClean="0">
                <a:latin typeface="Arial" panose="020B0604020202020204" pitchFamily="34" charset="0"/>
                <a:cs typeface="Arial" panose="020B0604020202020204" pitchFamily="34" charset="0"/>
              </a:rPr>
              <a:t>lors d’exercices </a:t>
            </a:r>
            <a:r>
              <a:rPr lang="fr-FR" sz="3200" dirty="0">
                <a:latin typeface="Arial" panose="020B0604020202020204" pitchFamily="34" charset="0"/>
                <a:cs typeface="Arial" panose="020B0604020202020204" pitchFamily="34" charset="0"/>
              </a:rPr>
              <a:t>scolaires : </a:t>
            </a:r>
            <a:r>
              <a:rPr lang="fr-FR" sz="3200" b="1" dirty="0" smtClean="0">
                <a:solidFill>
                  <a:srgbClr val="C00000"/>
                </a:solidFill>
                <a:latin typeface="Arial" panose="020B0604020202020204" pitchFamily="34" charset="0"/>
                <a:cs typeface="Arial" panose="020B0604020202020204" pitchFamily="34" charset="0"/>
              </a:rPr>
              <a:t>petite </a:t>
            </a:r>
            <a:r>
              <a:rPr lang="fr-FR" sz="3200" b="1" dirty="0">
                <a:solidFill>
                  <a:srgbClr val="C00000"/>
                </a:solidFill>
                <a:latin typeface="Arial" panose="020B0604020202020204" pitchFamily="34" charset="0"/>
                <a:cs typeface="Arial" panose="020B0604020202020204" pitchFamily="34" charset="0"/>
              </a:rPr>
              <a:t>voix et </a:t>
            </a:r>
            <a:r>
              <a:rPr lang="fr-FR" sz="3200" b="1" dirty="0" smtClean="0">
                <a:solidFill>
                  <a:srgbClr val="C00000"/>
                </a:solidFill>
                <a:latin typeface="Arial" panose="020B0604020202020204" pitchFamily="34" charset="0"/>
                <a:cs typeface="Arial" panose="020B0604020202020204" pitchFamily="34" charset="0"/>
              </a:rPr>
              <a:t>image mentale</a:t>
            </a:r>
            <a:endParaRPr lang="fr-FR" sz="32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dirty="0" smtClean="0">
                <a:solidFill>
                  <a:srgbClr val="7030A0"/>
                </a:solidFill>
                <a:latin typeface="Arial" panose="020B0604020202020204" pitchFamily="34" charset="0"/>
                <a:cs typeface="Arial" panose="020B0604020202020204" pitchFamily="34" charset="0"/>
              </a:rPr>
              <a:t>« </a:t>
            </a:r>
            <a:r>
              <a:rPr lang="fr-FR" sz="3200" dirty="0">
                <a:solidFill>
                  <a:srgbClr val="7030A0"/>
                </a:solidFill>
                <a:latin typeface="Arial" panose="020B0604020202020204" pitchFamily="34" charset="0"/>
                <a:cs typeface="Arial" panose="020B0604020202020204" pitchFamily="34" charset="0"/>
              </a:rPr>
              <a:t>voir » sur </a:t>
            </a:r>
            <a:r>
              <a:rPr lang="fr-FR" sz="3200" dirty="0" smtClean="0">
                <a:solidFill>
                  <a:srgbClr val="7030A0"/>
                </a:solidFill>
                <a:latin typeface="Arial" panose="020B0604020202020204" pitchFamily="34" charset="0"/>
                <a:cs typeface="Arial" panose="020B0604020202020204" pitchFamily="34" charset="0"/>
              </a:rPr>
              <a:t>l’« </a:t>
            </a:r>
            <a:r>
              <a:rPr lang="fr-FR" sz="3200" b="1" dirty="0">
                <a:solidFill>
                  <a:srgbClr val="C00000"/>
                </a:solidFill>
                <a:latin typeface="Arial" panose="020B0604020202020204" pitchFamily="34" charset="0"/>
                <a:cs typeface="Arial" panose="020B0604020202020204" pitchFamily="34" charset="0"/>
              </a:rPr>
              <a:t>écran mental </a:t>
            </a:r>
            <a:r>
              <a:rPr lang="fr-FR" sz="3200" dirty="0">
                <a:latin typeface="Arial" panose="020B0604020202020204" pitchFamily="34" charset="0"/>
                <a:cs typeface="Arial" panose="020B0604020202020204" pitchFamily="34" charset="0"/>
              </a:rPr>
              <a:t>» </a:t>
            </a:r>
            <a:endParaRPr lang="fr-FR"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dirty="0" smtClean="0">
                <a:latin typeface="Arial" panose="020B0604020202020204" pitchFamily="34" charset="0"/>
                <a:cs typeface="Arial" panose="020B0604020202020204" pitchFamily="34" charset="0"/>
              </a:rPr>
              <a:t>Décrire </a:t>
            </a:r>
            <a:r>
              <a:rPr lang="fr-FR" sz="3200" dirty="0">
                <a:latin typeface="Arial" panose="020B0604020202020204" pitchFamily="34" charset="0"/>
                <a:cs typeface="Arial" panose="020B0604020202020204" pitchFamily="34" charset="0"/>
              </a:rPr>
              <a:t>et utiliser le ou les </a:t>
            </a:r>
            <a:r>
              <a:rPr lang="fr-FR" sz="3200" b="1" dirty="0">
                <a:solidFill>
                  <a:srgbClr val="C00000"/>
                </a:solidFill>
                <a:latin typeface="Arial" panose="020B0604020202020204" pitchFamily="34" charset="0"/>
                <a:cs typeface="Arial" panose="020B0604020202020204" pitchFamily="34" charset="0"/>
              </a:rPr>
              <a:t>PIM efficaces </a:t>
            </a:r>
            <a:r>
              <a:rPr lang="fr-FR" sz="3200" dirty="0">
                <a:latin typeface="Arial" panose="020B0604020202020204" pitchFamily="34" charset="0"/>
                <a:cs typeface="Arial" panose="020B0604020202020204" pitchFamily="34" charset="0"/>
              </a:rPr>
              <a:t>pour </a:t>
            </a:r>
            <a:r>
              <a:rPr lang="fr-FR" sz="3200" dirty="0" smtClean="0">
                <a:latin typeface="Arial" panose="020B0604020202020204" pitchFamily="34" charset="0"/>
                <a:cs typeface="Arial" panose="020B0604020202020204" pitchFamily="34" charset="0"/>
              </a:rPr>
              <a:t>comprendre un </a:t>
            </a:r>
            <a:r>
              <a:rPr lang="fr-FR" sz="3200" dirty="0">
                <a:latin typeface="Arial" panose="020B0604020202020204" pitchFamily="34" charset="0"/>
                <a:cs typeface="Arial" panose="020B0604020202020204" pitchFamily="34" charset="0"/>
              </a:rPr>
              <a:t>texte </a:t>
            </a:r>
            <a:r>
              <a:rPr lang="fr-FR" sz="3200" dirty="0" smtClean="0">
                <a:latin typeface="Arial" panose="020B0604020202020204" pitchFamily="34" charset="0"/>
                <a:cs typeface="Arial" panose="020B0604020202020204" pitchFamily="34" charset="0"/>
              </a:rPr>
              <a:t>lu</a:t>
            </a:r>
            <a:r>
              <a:rPr lang="fr-FR" sz="3200" dirty="0">
                <a:latin typeface="Arial" panose="020B0604020202020204" pitchFamily="34" charset="0"/>
                <a:cs typeface="Arial" panose="020B0604020202020204" pitchFamily="34" charset="0"/>
              </a:rPr>
              <a:t>, ou </a:t>
            </a:r>
            <a:r>
              <a:rPr lang="fr-FR" sz="3200" dirty="0" smtClean="0">
                <a:latin typeface="Arial" panose="020B0604020202020204" pitchFamily="34" charset="0"/>
                <a:cs typeface="Arial" panose="020B0604020202020204" pitchFamily="34" charset="0"/>
              </a:rPr>
              <a:t>entendu; </a:t>
            </a:r>
            <a:r>
              <a:rPr lang="fr-FR" sz="3200" dirty="0">
                <a:latin typeface="Arial" panose="020B0604020202020204" pitchFamily="34" charset="0"/>
                <a:cs typeface="Arial" panose="020B0604020202020204" pitchFamily="34" charset="0"/>
              </a:rPr>
              <a:t>décrire une scène </a:t>
            </a:r>
            <a:r>
              <a:rPr lang="fr-FR" sz="3200" dirty="0" smtClean="0">
                <a:latin typeface="Arial" panose="020B0604020202020204" pitchFamily="34" charset="0"/>
                <a:cs typeface="Arial" panose="020B0604020202020204" pitchFamily="34" charset="0"/>
              </a:rPr>
              <a:t>vécue </a:t>
            </a:r>
            <a:r>
              <a:rPr lang="fr-FR" sz="3200" dirty="0">
                <a:latin typeface="Arial" panose="020B0604020202020204" pitchFamily="34" charset="0"/>
                <a:cs typeface="Arial" panose="020B0604020202020204" pitchFamily="34" charset="0"/>
              </a:rPr>
              <a:t>ou imaginée </a:t>
            </a:r>
            <a:r>
              <a:rPr lang="fr-FR" sz="3200" dirty="0" smtClean="0">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dirty="0" smtClean="0">
                <a:solidFill>
                  <a:srgbClr val="7030A0"/>
                </a:solidFill>
                <a:latin typeface="Arial" panose="020B0604020202020204" pitchFamily="34" charset="0"/>
                <a:cs typeface="Arial" panose="020B0604020202020204" pitchFamily="34" charset="0"/>
              </a:rPr>
              <a:t>Décrire </a:t>
            </a:r>
            <a:r>
              <a:rPr lang="fr-FR" sz="3200" dirty="0">
                <a:solidFill>
                  <a:srgbClr val="7030A0"/>
                </a:solidFill>
                <a:latin typeface="Arial" panose="020B0604020202020204" pitchFamily="34" charset="0"/>
                <a:cs typeface="Arial" panose="020B0604020202020204" pitchFamily="34" charset="0"/>
              </a:rPr>
              <a:t>le type d’</a:t>
            </a:r>
            <a:r>
              <a:rPr lang="fr-FR" sz="3200" b="1" dirty="0">
                <a:solidFill>
                  <a:srgbClr val="C00000"/>
                </a:solidFill>
                <a:latin typeface="Arial" panose="020B0604020202020204" pitchFamily="34" charset="0"/>
                <a:cs typeface="Arial" panose="020B0604020202020204" pitchFamily="34" charset="0"/>
              </a:rPr>
              <a:t>action </a:t>
            </a:r>
            <a:r>
              <a:rPr lang="fr-FR" sz="3200" b="1" dirty="0" smtClean="0">
                <a:solidFill>
                  <a:srgbClr val="C00000"/>
                </a:solidFill>
                <a:latin typeface="Arial" panose="020B0604020202020204" pitchFamily="34" charset="0"/>
                <a:cs typeface="Arial" panose="020B0604020202020204" pitchFamily="34" charset="0"/>
              </a:rPr>
              <a:t>mentale </a:t>
            </a:r>
            <a:r>
              <a:rPr lang="fr-FR" sz="3200" dirty="0" smtClean="0">
                <a:solidFill>
                  <a:srgbClr val="7030A0"/>
                </a:solidFill>
                <a:latin typeface="Arial" panose="020B0604020202020204" pitchFamily="34" charset="0"/>
                <a:cs typeface="Arial" panose="020B0604020202020204" pitchFamily="34" charset="0"/>
              </a:rPr>
              <a:t>pour </a:t>
            </a:r>
            <a:r>
              <a:rPr lang="fr-FR" sz="3200" dirty="0">
                <a:solidFill>
                  <a:srgbClr val="7030A0"/>
                </a:solidFill>
                <a:latin typeface="Arial" panose="020B0604020202020204" pitchFamily="34" charset="0"/>
                <a:cs typeface="Arial" panose="020B0604020202020204" pitchFamily="34" charset="0"/>
              </a:rPr>
              <a:t>analyser, retenir ou comprendre </a:t>
            </a:r>
            <a:endParaRPr lang="fr-FR" sz="3200" dirty="0" smtClean="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dirty="0" smtClean="0">
                <a:latin typeface="Arial" panose="020B0604020202020204" pitchFamily="34" charset="0"/>
                <a:cs typeface="Arial" panose="020B0604020202020204" pitchFamily="34" charset="0"/>
              </a:rPr>
              <a:t>Appliquer </a:t>
            </a:r>
            <a:r>
              <a:rPr lang="fr-FR" sz="3200" dirty="0">
                <a:latin typeface="Arial" panose="020B0604020202020204" pitchFamily="34" charset="0"/>
                <a:cs typeface="Arial" panose="020B0604020202020204" pitchFamily="34" charset="0"/>
              </a:rPr>
              <a:t>un </a:t>
            </a:r>
            <a:r>
              <a:rPr lang="fr-FR" sz="3200" b="1" dirty="0">
                <a:solidFill>
                  <a:srgbClr val="C00000"/>
                </a:solidFill>
                <a:latin typeface="Arial" panose="020B0604020202020204" pitchFamily="34" charset="0"/>
                <a:cs typeface="Arial" panose="020B0604020202020204" pitchFamily="34" charset="0"/>
              </a:rPr>
              <a:t>PIM intellectuel </a:t>
            </a:r>
            <a:endParaRPr lang="fr-FR" sz="32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3200" b="1" dirty="0" smtClean="0">
                <a:solidFill>
                  <a:srgbClr val="C00000"/>
                </a:solidFill>
                <a:latin typeface="Arial" panose="020B0604020202020204" pitchFamily="34" charset="0"/>
                <a:cs typeface="Arial" panose="020B0604020202020204" pitchFamily="34" charset="0"/>
              </a:rPr>
              <a:t>Imaginer </a:t>
            </a:r>
            <a:r>
              <a:rPr lang="fr-FR" sz="3200" b="1" dirty="0">
                <a:solidFill>
                  <a:srgbClr val="C00000"/>
                </a:solidFill>
                <a:latin typeface="Arial" panose="020B0604020202020204" pitchFamily="34" charset="0"/>
                <a:cs typeface="Arial" panose="020B0604020202020204" pitchFamily="34" charset="0"/>
              </a:rPr>
              <a:t>et construire de nouveaux PIM </a:t>
            </a:r>
            <a:r>
              <a:rPr lang="fr-FR" sz="3200" dirty="0">
                <a:solidFill>
                  <a:srgbClr val="7030A0"/>
                </a:solidFill>
                <a:latin typeface="Arial" panose="020B0604020202020204" pitchFamily="34" charset="0"/>
                <a:cs typeface="Arial" panose="020B0604020202020204" pitchFamily="34" charset="0"/>
              </a:rPr>
              <a:t>pour les activités </a:t>
            </a:r>
            <a:r>
              <a:rPr lang="fr-FR" sz="3200" dirty="0" smtClean="0">
                <a:solidFill>
                  <a:srgbClr val="7030A0"/>
                </a:solidFill>
                <a:latin typeface="Arial" panose="020B0604020202020204" pitchFamily="34" charset="0"/>
                <a:cs typeface="Arial" panose="020B0604020202020204" pitchFamily="34" charset="0"/>
              </a:rPr>
              <a:t>scolaires, </a:t>
            </a:r>
            <a:r>
              <a:rPr lang="fr-FR" sz="3200" dirty="0">
                <a:solidFill>
                  <a:srgbClr val="7030A0"/>
                </a:solidFill>
                <a:latin typeface="Arial" panose="020B0604020202020204" pitchFamily="34" charset="0"/>
                <a:cs typeface="Arial" panose="020B0604020202020204" pitchFamily="34" charset="0"/>
              </a:rPr>
              <a:t>les décrire </a:t>
            </a:r>
            <a:r>
              <a:rPr lang="fr-FR" sz="3200" dirty="0" smtClean="0">
                <a:solidFill>
                  <a:srgbClr val="7030A0"/>
                </a:solidFill>
                <a:latin typeface="Arial" panose="020B0604020202020204" pitchFamily="34" charset="0"/>
                <a:cs typeface="Arial" panose="020B0604020202020204" pitchFamily="34" charset="0"/>
              </a:rPr>
              <a:t>pour </a:t>
            </a:r>
            <a:r>
              <a:rPr lang="fr-FR" sz="3200" dirty="0">
                <a:solidFill>
                  <a:srgbClr val="7030A0"/>
                </a:solidFill>
                <a:latin typeface="Arial" panose="020B0604020202020204" pitchFamily="34" charset="0"/>
                <a:cs typeface="Arial" panose="020B0604020202020204" pitchFamily="34" charset="0"/>
              </a:rPr>
              <a:t>les partager. </a:t>
            </a:r>
          </a:p>
        </p:txBody>
      </p:sp>
    </p:spTree>
    <p:extLst>
      <p:ext uri="{BB962C8B-B14F-4D97-AF65-F5344CB8AC3E}">
        <p14:creationId xmlns:p14="http://schemas.microsoft.com/office/powerpoint/2010/main" val="170095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0"/>
            <a:ext cx="10364451" cy="1191622"/>
          </a:xfrm>
        </p:spPr>
        <p:txBody>
          <a:bodyPr/>
          <a:lstStyle/>
          <a:p>
            <a:r>
              <a:rPr lang="fr-FR" b="1" dirty="0" smtClean="0">
                <a:solidFill>
                  <a:srgbClr val="7030A0"/>
                </a:solidFill>
              </a:rPr>
              <a:t>Rituels POUR L’INTEGRATION AUX PRATIQUES PEDAGOGIQUES – Séquence 10</a:t>
            </a:r>
            <a:endParaRPr lang="fr-FR" b="1" dirty="0">
              <a:solidFill>
                <a:srgbClr val="7030A0"/>
              </a:solidFill>
            </a:endParaRPr>
          </a:p>
        </p:txBody>
      </p:sp>
      <p:sp>
        <p:nvSpPr>
          <p:cNvPr id="3" name="Espace réservé du contenu 2"/>
          <p:cNvSpPr>
            <a:spLocks noGrp="1"/>
          </p:cNvSpPr>
          <p:nvPr>
            <p:ph sz="quarter" idx="13"/>
          </p:nvPr>
        </p:nvSpPr>
        <p:spPr>
          <a:xfrm>
            <a:off x="0" y="1455576"/>
            <a:ext cx="12192000" cy="5402423"/>
          </a:xfrm>
        </p:spPr>
        <p:txBody>
          <a:bodyPr>
            <a:normAutofit/>
          </a:bodyPr>
          <a:lstStyle/>
          <a:p>
            <a:pPr marL="0" indent="0">
              <a:buNone/>
            </a:pPr>
            <a:r>
              <a:rPr lang="fr-FR" sz="3200" i="1" dirty="0" smtClean="0"/>
              <a:t>Idem séquence </a:t>
            </a:r>
            <a:r>
              <a:rPr lang="fr-FR" sz="3200" i="1" dirty="0"/>
              <a:t>9</a:t>
            </a:r>
            <a:endParaRPr lang="fr-FR" sz="3200" i="1" dirty="0" smtClean="0"/>
          </a:p>
          <a:p>
            <a:r>
              <a:rPr lang="fr-FR" sz="5400" b="1" dirty="0" smtClean="0"/>
              <a:t>Les </a:t>
            </a:r>
            <a:r>
              <a:rPr lang="fr-FR" sz="5400" b="1" dirty="0">
                <a:solidFill>
                  <a:srgbClr val="C00000"/>
                </a:solidFill>
              </a:rPr>
              <a:t>PIM </a:t>
            </a:r>
            <a:endParaRPr lang="fr-FR" sz="5400" dirty="0">
              <a:solidFill>
                <a:srgbClr val="C00000"/>
              </a:solidFill>
            </a:endParaRPr>
          </a:p>
          <a:p>
            <a:r>
              <a:rPr lang="fr-FR" sz="5400" b="1" dirty="0"/>
              <a:t>La </a:t>
            </a:r>
            <a:r>
              <a:rPr lang="fr-FR" sz="5400" b="1" dirty="0">
                <a:solidFill>
                  <a:srgbClr val="C00000"/>
                </a:solidFill>
              </a:rPr>
              <a:t>petite voix </a:t>
            </a:r>
            <a:r>
              <a:rPr lang="fr-FR" sz="5400" b="1" dirty="0"/>
              <a:t>et l’alphabet – Garder en tête </a:t>
            </a:r>
            <a:r>
              <a:rPr lang="fr-FR" sz="5400" b="1" dirty="0">
                <a:solidFill>
                  <a:srgbClr val="C00000"/>
                </a:solidFill>
              </a:rPr>
              <a:t>une Intention </a:t>
            </a:r>
            <a:endParaRPr lang="fr-FR" sz="5400" dirty="0">
              <a:solidFill>
                <a:srgbClr val="C00000"/>
              </a:solidFill>
            </a:endParaRPr>
          </a:p>
          <a:p>
            <a:pPr marL="0" indent="0">
              <a:buNone/>
            </a:pPr>
            <a:endParaRPr lang="fr-FR" sz="5400" dirty="0">
              <a:solidFill>
                <a:srgbClr val="C00000"/>
              </a:solidFill>
            </a:endParaRPr>
          </a:p>
        </p:txBody>
      </p:sp>
    </p:spTree>
    <p:extLst>
      <p:ext uri="{BB962C8B-B14F-4D97-AF65-F5344CB8AC3E}">
        <p14:creationId xmlns:p14="http://schemas.microsoft.com/office/powerpoint/2010/main" val="87201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6"/>
            <a:ext cx="10364451" cy="407850"/>
          </a:xfrm>
        </p:spPr>
        <p:txBody>
          <a:bodyPr>
            <a:normAutofit fontScale="90000"/>
          </a:bodyPr>
          <a:lstStyle/>
          <a:p>
            <a:r>
              <a:rPr lang="fr-FR" b="1" dirty="0" smtClean="0">
                <a:solidFill>
                  <a:srgbClr val="7030A0"/>
                </a:solidFill>
              </a:rPr>
              <a:t>LE QUIZZ SEQUENCE 10</a:t>
            </a:r>
            <a:endParaRPr lang="fr-FR" b="1" dirty="0">
              <a:solidFill>
                <a:srgbClr val="7030A0"/>
              </a:solidFill>
            </a:endParaRPr>
          </a:p>
        </p:txBody>
      </p:sp>
      <p:sp>
        <p:nvSpPr>
          <p:cNvPr id="3" name="Espace réservé du contenu 2"/>
          <p:cNvSpPr>
            <a:spLocks noGrp="1"/>
          </p:cNvSpPr>
          <p:nvPr>
            <p:ph sz="quarter" idx="13"/>
          </p:nvPr>
        </p:nvSpPr>
        <p:spPr>
          <a:xfrm>
            <a:off x="0" y="951722"/>
            <a:ext cx="12192000" cy="5906277"/>
          </a:xfrm>
        </p:spPr>
        <p:txBody>
          <a:bodyPr>
            <a:noAutofit/>
          </a:bodyPr>
          <a:lstStyle/>
          <a:p>
            <a:pPr marL="0" indent="0">
              <a:buNone/>
            </a:pPr>
            <a:r>
              <a:rPr lang="fr-FR" sz="3200" b="1" dirty="0" smtClean="0">
                <a:solidFill>
                  <a:srgbClr val="002060"/>
                </a:solidFill>
              </a:rPr>
              <a:t>3</a:t>
            </a:r>
            <a:r>
              <a:rPr lang="fr-FR" sz="3200" b="1" dirty="0">
                <a:solidFill>
                  <a:srgbClr val="002060"/>
                </a:solidFill>
              </a:rPr>
              <a:t>. Décris une situation dans laquelle tu trouves que ta « petite voix » est utile. </a:t>
            </a:r>
          </a:p>
          <a:p>
            <a:pPr marL="0" indent="0">
              <a:buNone/>
            </a:pPr>
            <a:r>
              <a:rPr lang="fr-FR" sz="3200" b="1" dirty="0"/>
              <a:t>4. </a:t>
            </a:r>
            <a:r>
              <a:rPr lang="fr-FR" sz="3200" b="1" dirty="0">
                <a:solidFill>
                  <a:srgbClr val="7030A0"/>
                </a:solidFill>
              </a:rPr>
              <a:t>Qu’est-ce qu’une action mentale ? </a:t>
            </a:r>
          </a:p>
          <a:p>
            <a:pPr marL="0" indent="0">
              <a:buNone/>
            </a:pPr>
            <a:r>
              <a:rPr lang="fr-FR" sz="3200" b="1" dirty="0">
                <a:solidFill>
                  <a:srgbClr val="002060"/>
                </a:solidFill>
              </a:rPr>
              <a:t>5. Explique ce qui différencie </a:t>
            </a:r>
            <a:r>
              <a:rPr lang="fr-FR" sz="3200" b="1" dirty="0" smtClean="0">
                <a:solidFill>
                  <a:srgbClr val="002060"/>
                </a:solidFill>
              </a:rPr>
              <a:t>PIM </a:t>
            </a:r>
            <a:r>
              <a:rPr lang="fr-FR" sz="3200" b="1" dirty="0">
                <a:solidFill>
                  <a:srgbClr val="002060"/>
                </a:solidFill>
              </a:rPr>
              <a:t>du corps </a:t>
            </a:r>
            <a:r>
              <a:rPr lang="fr-FR" sz="3200" b="1" dirty="0" smtClean="0">
                <a:solidFill>
                  <a:srgbClr val="002060"/>
                </a:solidFill>
              </a:rPr>
              <a:t>et PIM </a:t>
            </a:r>
            <a:r>
              <a:rPr lang="fr-FR" sz="3200" b="1" dirty="0">
                <a:solidFill>
                  <a:srgbClr val="002060"/>
                </a:solidFill>
              </a:rPr>
              <a:t>mental ? </a:t>
            </a:r>
            <a:endParaRPr lang="fr-FR" sz="3200" b="1" dirty="0" smtClean="0">
              <a:solidFill>
                <a:srgbClr val="002060"/>
              </a:solidFill>
            </a:endParaRPr>
          </a:p>
          <a:p>
            <a:pPr marL="0" indent="0">
              <a:buNone/>
            </a:pPr>
            <a:r>
              <a:rPr lang="fr-FR" sz="3200" b="1" dirty="0" smtClean="0">
                <a:solidFill>
                  <a:srgbClr val="7030A0"/>
                </a:solidFill>
              </a:rPr>
              <a:t>6</a:t>
            </a:r>
            <a:r>
              <a:rPr lang="fr-FR" sz="3200" b="1" dirty="0">
                <a:solidFill>
                  <a:srgbClr val="7030A0"/>
                </a:solidFill>
              </a:rPr>
              <a:t>. Que fait l’abeille lorsqu’elle se pose sur un mot lors d’un exercice de lecture ? </a:t>
            </a:r>
            <a:endParaRPr lang="fr-FR" sz="3200" b="1" dirty="0" smtClean="0">
              <a:solidFill>
                <a:srgbClr val="7030A0"/>
              </a:solidFill>
            </a:endParaRPr>
          </a:p>
          <a:p>
            <a:pPr marL="0" indent="0">
              <a:buNone/>
            </a:pPr>
            <a:r>
              <a:rPr lang="fr-FR" sz="3200" b="1" dirty="0" smtClean="0">
                <a:solidFill>
                  <a:srgbClr val="002060"/>
                </a:solidFill>
              </a:rPr>
              <a:t>7</a:t>
            </a:r>
            <a:r>
              <a:rPr lang="fr-FR" sz="3200" b="1" dirty="0">
                <a:solidFill>
                  <a:srgbClr val="002060"/>
                </a:solidFill>
              </a:rPr>
              <a:t>. Décris un PIM pour corriger les fautes d’orthographe d’un texte. </a:t>
            </a:r>
          </a:p>
          <a:p>
            <a:pPr marL="0" indent="0">
              <a:buNone/>
            </a:pPr>
            <a:endParaRPr lang="fr-FR" sz="3200" b="1" dirty="0">
              <a:solidFill>
                <a:srgbClr val="002060"/>
              </a:solidFill>
            </a:endParaRPr>
          </a:p>
        </p:txBody>
      </p:sp>
    </p:spTree>
    <p:extLst>
      <p:ext uri="{BB962C8B-B14F-4D97-AF65-F5344CB8AC3E}">
        <p14:creationId xmlns:p14="http://schemas.microsoft.com/office/powerpoint/2010/main" val="974355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0"/>
            <a:ext cx="10364451" cy="799736"/>
          </a:xfrm>
        </p:spPr>
        <p:txBody>
          <a:bodyPr/>
          <a:lstStyle/>
          <a:p>
            <a:r>
              <a:rPr lang="fr-FR" b="1" dirty="0" smtClean="0">
                <a:solidFill>
                  <a:srgbClr val="7030A0"/>
                </a:solidFill>
              </a:rPr>
              <a:t>SEQUENCE 9 BIS ET SEQUENCE 10 BIS </a:t>
            </a:r>
            <a:endParaRPr lang="fr-FR" b="1" dirty="0">
              <a:solidFill>
                <a:srgbClr val="7030A0"/>
              </a:solidFill>
            </a:endParaRPr>
          </a:p>
        </p:txBody>
      </p:sp>
      <p:sp>
        <p:nvSpPr>
          <p:cNvPr id="3" name="Espace réservé du contenu 2"/>
          <p:cNvSpPr>
            <a:spLocks noGrp="1"/>
          </p:cNvSpPr>
          <p:nvPr>
            <p:ph sz="quarter" idx="13"/>
          </p:nvPr>
        </p:nvSpPr>
        <p:spPr>
          <a:xfrm>
            <a:off x="0" y="1548882"/>
            <a:ext cx="12192000" cy="5309118"/>
          </a:xfrm>
        </p:spPr>
        <p:txBody>
          <a:bodyPr>
            <a:normAutofit/>
          </a:bodyPr>
          <a:lstStyle/>
          <a:p>
            <a:r>
              <a:rPr lang="fr-FR" sz="5400" b="1" dirty="0" smtClean="0">
                <a:solidFill>
                  <a:srgbClr val="FF0000"/>
                </a:solidFill>
              </a:rPr>
              <a:t>PIM pour cycle 3</a:t>
            </a:r>
          </a:p>
          <a:p>
            <a:r>
              <a:rPr lang="fr-FR" sz="5400" b="1" dirty="0" smtClean="0">
                <a:solidFill>
                  <a:srgbClr val="FFC000"/>
                </a:solidFill>
              </a:rPr>
              <a:t>Pim pour cycle 2</a:t>
            </a:r>
          </a:p>
          <a:p>
            <a:r>
              <a:rPr lang="fr-FR" sz="5400" b="1" dirty="0" smtClean="0">
                <a:solidFill>
                  <a:srgbClr val="92D050"/>
                </a:solidFill>
              </a:rPr>
              <a:t>PIM POUR CYCLE 1</a:t>
            </a:r>
            <a:endParaRPr lang="fr-FR" sz="5400" b="1" dirty="0">
              <a:solidFill>
                <a:srgbClr val="92D050"/>
              </a:solidFill>
            </a:endParaRPr>
          </a:p>
        </p:txBody>
      </p:sp>
    </p:spTree>
    <p:extLst>
      <p:ext uri="{BB962C8B-B14F-4D97-AF65-F5344CB8AC3E}">
        <p14:creationId xmlns:p14="http://schemas.microsoft.com/office/powerpoint/2010/main" val="841814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004646" y="281354"/>
            <a:ext cx="8354980" cy="646331"/>
          </a:xfrm>
          <a:prstGeom prst="rect">
            <a:avLst/>
          </a:prstGeom>
          <a:noFill/>
        </p:spPr>
        <p:txBody>
          <a:bodyPr wrap="none" rtlCol="0">
            <a:spAutoFit/>
          </a:bodyPr>
          <a:lstStyle/>
          <a:p>
            <a:r>
              <a:rPr lang="fr-FR" sz="3600" b="1" dirty="0" smtClean="0">
                <a:solidFill>
                  <a:srgbClr val="7030A0"/>
                </a:solidFill>
              </a:rPr>
              <a:t>Le TABLEAU DE BORD DE L’ENSEIGNANT.E</a:t>
            </a:r>
            <a:endParaRPr lang="fr-FR" sz="3600" b="1" dirty="0">
              <a:solidFill>
                <a:srgbClr val="7030A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64389658"/>
              </p:ext>
            </p:extLst>
          </p:nvPr>
        </p:nvGraphicFramePr>
        <p:xfrm>
          <a:off x="0" y="1118455"/>
          <a:ext cx="11998570" cy="1467540"/>
        </p:xfrm>
        <a:graphic>
          <a:graphicData uri="http://schemas.openxmlformats.org/drawingml/2006/table">
            <a:tbl>
              <a:tblPr>
                <a:tableStyleId>{5C22544A-7EE6-4342-B048-85BDC9FD1C3A}</a:tableStyleId>
              </a:tblPr>
              <a:tblGrid>
                <a:gridCol w="1777004">
                  <a:extLst>
                    <a:ext uri="{9D8B030D-6E8A-4147-A177-3AD203B41FA5}">
                      <a16:colId xmlns:a16="http://schemas.microsoft.com/office/drawing/2014/main" val="2190436376"/>
                    </a:ext>
                  </a:extLst>
                </a:gridCol>
                <a:gridCol w="1591710">
                  <a:extLst>
                    <a:ext uri="{9D8B030D-6E8A-4147-A177-3AD203B41FA5}">
                      <a16:colId xmlns:a16="http://schemas.microsoft.com/office/drawing/2014/main" val="1868954526"/>
                    </a:ext>
                  </a:extLst>
                </a:gridCol>
                <a:gridCol w="2724738">
                  <a:extLst>
                    <a:ext uri="{9D8B030D-6E8A-4147-A177-3AD203B41FA5}">
                      <a16:colId xmlns:a16="http://schemas.microsoft.com/office/drawing/2014/main" val="2849475454"/>
                    </a:ext>
                  </a:extLst>
                </a:gridCol>
                <a:gridCol w="2818904">
                  <a:extLst>
                    <a:ext uri="{9D8B030D-6E8A-4147-A177-3AD203B41FA5}">
                      <a16:colId xmlns:a16="http://schemas.microsoft.com/office/drawing/2014/main" val="1937596415"/>
                    </a:ext>
                  </a:extLst>
                </a:gridCol>
                <a:gridCol w="3086214">
                  <a:extLst>
                    <a:ext uri="{9D8B030D-6E8A-4147-A177-3AD203B41FA5}">
                      <a16:colId xmlns:a16="http://schemas.microsoft.com/office/drawing/2014/main" val="3372051618"/>
                    </a:ext>
                  </a:extLst>
                </a:gridCol>
              </a:tblGrid>
              <a:tr h="1245256">
                <a:tc>
                  <a:txBody>
                    <a:bodyPr/>
                    <a:lstStyle/>
                    <a:p>
                      <a:pPr algn="ctr" fontAlgn="ctr"/>
                      <a:r>
                        <a:rPr lang="fr-FR" sz="2400" b="1" u="none" strike="noStrike" dirty="0" smtClean="0">
                          <a:solidFill>
                            <a:srgbClr val="C00000"/>
                          </a:solidFill>
                          <a:effectLst/>
                        </a:rPr>
                        <a:t>Séquence</a:t>
                      </a:r>
                      <a:endParaRPr lang="fr-FR" sz="2400" b="1" i="0" u="none" strike="noStrike" dirty="0">
                        <a:solidFill>
                          <a:srgbClr val="C00000"/>
                        </a:solidFill>
                        <a:effectLst/>
                        <a:latin typeface="Calibri" panose="020F0502020204030204" pitchFamily="34" charset="0"/>
                      </a:endParaRPr>
                    </a:p>
                  </a:txBody>
                  <a:tcPr marL="4500" marR="4500" marT="4500" marB="0" anchor="b"/>
                </a:tc>
                <a:tc>
                  <a:txBody>
                    <a:bodyPr/>
                    <a:lstStyle/>
                    <a:p>
                      <a:pPr algn="ctr" fontAlgn="ctr"/>
                      <a:r>
                        <a:rPr lang="fr-FR" sz="2400" b="1" u="none" strike="noStrike" dirty="0">
                          <a:solidFill>
                            <a:srgbClr val="C00000"/>
                          </a:solidFill>
                          <a:effectLst/>
                        </a:rPr>
                        <a:t>Intitulé de l'activité</a:t>
                      </a:r>
                      <a:endParaRPr lang="fr-FR" sz="2400" b="1" i="0" u="none" strike="noStrike" dirty="0">
                        <a:solidFill>
                          <a:srgbClr val="C00000"/>
                        </a:solidFill>
                        <a:effectLst/>
                        <a:latin typeface="Calibri" panose="020F0502020204030204" pitchFamily="34" charset="0"/>
                      </a:endParaRPr>
                    </a:p>
                  </a:txBody>
                  <a:tcPr marL="4500" marR="4500" marT="4500" marB="0" anchor="b"/>
                </a:tc>
                <a:tc>
                  <a:txBody>
                    <a:bodyPr/>
                    <a:lstStyle/>
                    <a:p>
                      <a:pPr algn="ctr" fontAlgn="ctr"/>
                      <a:r>
                        <a:rPr lang="fr-FR" sz="2400" b="1" u="none" strike="noStrike" dirty="0">
                          <a:solidFill>
                            <a:srgbClr val="C00000"/>
                          </a:solidFill>
                          <a:effectLst/>
                        </a:rPr>
                        <a:t>But visé en bref</a:t>
                      </a:r>
                      <a:endParaRPr lang="fr-FR" sz="2400" b="1" i="0" u="none" strike="noStrike" dirty="0">
                        <a:solidFill>
                          <a:srgbClr val="C00000"/>
                        </a:solidFill>
                        <a:effectLst/>
                        <a:latin typeface="Calibri" panose="020F0502020204030204" pitchFamily="34" charset="0"/>
                      </a:endParaRPr>
                    </a:p>
                  </a:txBody>
                  <a:tcPr marL="4500" marR="4500" marT="4500" marB="0" anchor="b"/>
                </a:tc>
                <a:tc>
                  <a:txBody>
                    <a:bodyPr/>
                    <a:lstStyle/>
                    <a:p>
                      <a:pPr algn="ctr" fontAlgn="ctr"/>
                      <a:r>
                        <a:rPr lang="fr-FR" sz="2400" b="1" u="none" strike="noStrike" dirty="0">
                          <a:solidFill>
                            <a:srgbClr val="C00000"/>
                          </a:solidFill>
                          <a:effectLst/>
                        </a:rPr>
                        <a:t>Activité principale et/ou variante(s) utilisée(s) (pour varier ou pour format flash)</a:t>
                      </a:r>
                      <a:endParaRPr lang="fr-FR" sz="2400" b="1" i="0" u="none" strike="noStrike" dirty="0">
                        <a:solidFill>
                          <a:srgbClr val="C00000"/>
                        </a:solidFill>
                        <a:effectLst/>
                        <a:latin typeface="Calibri" panose="020F0502020204030204" pitchFamily="34" charset="0"/>
                      </a:endParaRPr>
                    </a:p>
                  </a:txBody>
                  <a:tcPr marL="4500" marR="4500" marT="4500" marB="0" anchor="b"/>
                </a:tc>
                <a:tc>
                  <a:txBody>
                    <a:bodyPr/>
                    <a:lstStyle/>
                    <a:p>
                      <a:pPr algn="ctr" fontAlgn="ctr"/>
                      <a:r>
                        <a:rPr lang="fr-FR" sz="2400" b="1" u="none" strike="noStrike" dirty="0">
                          <a:solidFill>
                            <a:srgbClr val="C00000"/>
                          </a:solidFill>
                          <a:effectLst/>
                        </a:rPr>
                        <a:t>Évaluation de l’activité</a:t>
                      </a:r>
                      <a:br>
                        <a:rPr lang="fr-FR" sz="2400" b="1" u="none" strike="noStrike" dirty="0">
                          <a:solidFill>
                            <a:srgbClr val="C00000"/>
                          </a:solidFill>
                          <a:effectLst/>
                        </a:rPr>
                      </a:br>
                      <a:r>
                        <a:rPr lang="fr-FR" sz="2400" b="1" u="none" strike="noStrike" dirty="0">
                          <a:solidFill>
                            <a:srgbClr val="C00000"/>
                          </a:solidFill>
                          <a:effectLst/>
                        </a:rPr>
                        <a:t>et  Améliorations à envisager</a:t>
                      </a:r>
                      <a:endParaRPr lang="fr-FR" sz="2400" b="1" i="0" u="none" strike="noStrike" dirty="0">
                        <a:solidFill>
                          <a:srgbClr val="C00000"/>
                        </a:solidFill>
                        <a:effectLst/>
                        <a:latin typeface="Calibri" panose="020F0502020204030204" pitchFamily="34" charset="0"/>
                      </a:endParaRPr>
                    </a:p>
                  </a:txBody>
                  <a:tcPr marL="4500" marR="4500" marT="4500" marB="0" anchor="b"/>
                </a:tc>
                <a:extLst>
                  <a:ext uri="{0D108BD9-81ED-4DB2-BD59-A6C34878D82A}">
                    <a16:rowId xmlns:a16="http://schemas.microsoft.com/office/drawing/2014/main" val="3423699691"/>
                  </a:ext>
                </a:extLst>
              </a:tr>
            </a:tbl>
          </a:graphicData>
        </a:graphic>
      </p:graphicFrame>
      <p:sp>
        <p:nvSpPr>
          <p:cNvPr id="8" name="ZoneTexte 7"/>
          <p:cNvSpPr txBox="1"/>
          <p:nvPr/>
        </p:nvSpPr>
        <p:spPr>
          <a:xfrm>
            <a:off x="-108689" y="2776765"/>
            <a:ext cx="12300689" cy="3785652"/>
          </a:xfrm>
          <a:prstGeom prst="rect">
            <a:avLst/>
          </a:prstGeom>
          <a:noFill/>
        </p:spPr>
        <p:txBody>
          <a:bodyPr wrap="square" rtlCol="0">
            <a:spAutoFit/>
          </a:bodyPr>
          <a:lstStyle/>
          <a:p>
            <a:r>
              <a:rPr lang="fr-FR" sz="4000" dirty="0" smtClean="0">
                <a:solidFill>
                  <a:srgbClr val="7030A0"/>
                </a:solidFill>
              </a:rPr>
              <a:t>Le tableau de bord permet de noter l’avancée dans le programme ATOLE, pour l’année scolaire et sur plusieurs années.</a:t>
            </a:r>
          </a:p>
          <a:p>
            <a:r>
              <a:rPr lang="fr-FR" sz="4000" dirty="0" smtClean="0">
                <a:solidFill>
                  <a:srgbClr val="002060"/>
                </a:solidFill>
              </a:rPr>
              <a:t>Le professeur peut y noter les activités choisies, les variantes sélectionnées, les modifications personnelles </a:t>
            </a:r>
          </a:p>
          <a:p>
            <a:r>
              <a:rPr lang="fr-FR" sz="4000" dirty="0" smtClean="0">
                <a:solidFill>
                  <a:srgbClr val="002060"/>
                </a:solidFill>
              </a:rPr>
              <a:t>apportées</a:t>
            </a:r>
            <a:endParaRPr lang="fr-FR" sz="4000" dirty="0">
              <a:solidFill>
                <a:srgbClr val="002060"/>
              </a:solidFill>
            </a:endParaRPr>
          </a:p>
        </p:txBody>
      </p:sp>
    </p:spTree>
    <p:extLst>
      <p:ext uri="{BB962C8B-B14F-4D97-AF65-F5344CB8AC3E}">
        <p14:creationId xmlns:p14="http://schemas.microsoft.com/office/powerpoint/2010/main" val="1496879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641908" y="97225"/>
            <a:ext cx="8601290" cy="6617612"/>
          </a:xfrm>
          <a:prstGeom prst="rect">
            <a:avLst/>
          </a:prstGeom>
        </p:spPr>
      </p:pic>
    </p:spTree>
    <p:extLst>
      <p:ext uri="{BB962C8B-B14F-4D97-AF65-F5344CB8AC3E}">
        <p14:creationId xmlns:p14="http://schemas.microsoft.com/office/powerpoint/2010/main" val="2693774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5454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0" y="5978772"/>
            <a:ext cx="1758462"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JAMAIS</a:t>
            </a:r>
            <a:endParaRPr lang="fr-FR" sz="3200" dirty="0"/>
          </a:p>
        </p:txBody>
      </p:sp>
      <p:sp>
        <p:nvSpPr>
          <p:cNvPr id="5" name="Rectangle à coins arrondis 4"/>
          <p:cNvSpPr/>
          <p:nvPr/>
        </p:nvSpPr>
        <p:spPr>
          <a:xfrm>
            <a:off x="879231" y="4835775"/>
            <a:ext cx="4448908" cy="1143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PARFOIS SUR DEMANDE DE L’ADULTE</a:t>
            </a:r>
            <a:endParaRPr lang="fr-FR" sz="3200" dirty="0"/>
          </a:p>
        </p:txBody>
      </p:sp>
      <p:sp>
        <p:nvSpPr>
          <p:cNvPr id="6" name="Rectangle à coins arrondis 5"/>
          <p:cNvSpPr/>
          <p:nvPr/>
        </p:nvSpPr>
        <p:spPr>
          <a:xfrm>
            <a:off x="2321170" y="3560888"/>
            <a:ext cx="4654062" cy="124850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PRESQUE TOUJOURS SUR DEMANDE DE L’ADULTE</a:t>
            </a:r>
            <a:endParaRPr lang="fr-FR" sz="3200" dirty="0"/>
          </a:p>
        </p:txBody>
      </p:sp>
      <p:sp>
        <p:nvSpPr>
          <p:cNvPr id="7" name="Rectangle à coins arrondis 6"/>
          <p:cNvSpPr/>
          <p:nvPr/>
        </p:nvSpPr>
        <p:spPr>
          <a:xfrm>
            <a:off x="3637412" y="2387115"/>
            <a:ext cx="4654062" cy="11605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PARFOIS DE FAÇON AUTONOME</a:t>
            </a:r>
            <a:endParaRPr lang="fr-FR" sz="3200" dirty="0"/>
          </a:p>
        </p:txBody>
      </p:sp>
      <p:sp>
        <p:nvSpPr>
          <p:cNvPr id="8" name="Rectangle à coins arrondis 7"/>
          <p:cNvSpPr/>
          <p:nvPr/>
        </p:nvSpPr>
        <p:spPr>
          <a:xfrm>
            <a:off x="5328139" y="1169380"/>
            <a:ext cx="4654062" cy="11781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PRESQUE TOUJOURS DE FACON AUTONOME</a:t>
            </a:r>
            <a:endParaRPr lang="fr-FR" sz="3200" dirty="0"/>
          </a:p>
        </p:txBody>
      </p:sp>
      <p:sp>
        <p:nvSpPr>
          <p:cNvPr id="9" name="Rectangle à coins arrondis 8"/>
          <p:cNvSpPr/>
          <p:nvPr/>
        </p:nvSpPr>
        <p:spPr>
          <a:xfrm>
            <a:off x="6781799" y="26379"/>
            <a:ext cx="4654062" cy="11430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TOUJOURS DE FAÇON AUTONOME</a:t>
            </a:r>
            <a:endParaRPr lang="fr-FR" sz="3200" dirty="0"/>
          </a:p>
        </p:txBody>
      </p:sp>
      <p:sp>
        <p:nvSpPr>
          <p:cNvPr id="10" name="ZoneTexte 9"/>
          <p:cNvSpPr txBox="1"/>
          <p:nvPr/>
        </p:nvSpPr>
        <p:spPr>
          <a:xfrm rot="20835292">
            <a:off x="1101016" y="828886"/>
            <a:ext cx="2665685" cy="2308324"/>
          </a:xfrm>
          <a:prstGeom prst="rect">
            <a:avLst/>
          </a:prstGeom>
          <a:noFill/>
        </p:spPr>
        <p:txBody>
          <a:bodyPr wrap="square" rtlCol="0">
            <a:spAutoFit/>
          </a:bodyPr>
          <a:lstStyle/>
          <a:p>
            <a:r>
              <a:rPr lang="fr-FR" sz="3600" b="1" dirty="0" smtClean="0">
                <a:solidFill>
                  <a:srgbClr val="92D050"/>
                </a:solidFill>
              </a:rPr>
              <a:t>GS </a:t>
            </a:r>
            <a:r>
              <a:rPr lang="fr-FR" sz="3600" b="1" dirty="0" smtClean="0">
                <a:solidFill>
                  <a:srgbClr val="7030A0"/>
                </a:solidFill>
              </a:rPr>
              <a:t>/ </a:t>
            </a:r>
            <a:r>
              <a:rPr lang="fr-FR" sz="3600" b="1" dirty="0" smtClean="0">
                <a:solidFill>
                  <a:srgbClr val="FF33CC"/>
                </a:solidFill>
              </a:rPr>
              <a:t>CP</a:t>
            </a:r>
            <a:r>
              <a:rPr lang="fr-FR" sz="3600" b="1" dirty="0" smtClean="0">
                <a:solidFill>
                  <a:srgbClr val="7030A0"/>
                </a:solidFill>
              </a:rPr>
              <a:t> </a:t>
            </a:r>
          </a:p>
          <a:p>
            <a:r>
              <a:rPr lang="fr-FR" sz="3600" b="1" dirty="0" smtClean="0">
                <a:solidFill>
                  <a:srgbClr val="00B050"/>
                </a:solidFill>
              </a:rPr>
              <a:t>CE1</a:t>
            </a:r>
            <a:r>
              <a:rPr lang="fr-FR" sz="3600" b="1" dirty="0">
                <a:solidFill>
                  <a:srgbClr val="00B050"/>
                </a:solidFill>
              </a:rPr>
              <a:t> </a:t>
            </a:r>
            <a:r>
              <a:rPr lang="fr-FR" sz="3600" b="1" dirty="0" smtClean="0">
                <a:solidFill>
                  <a:srgbClr val="7030A0"/>
                </a:solidFill>
              </a:rPr>
              <a:t>/ </a:t>
            </a:r>
            <a:r>
              <a:rPr lang="fr-FR" sz="3600" b="1" dirty="0" smtClean="0"/>
              <a:t>CE2</a:t>
            </a:r>
            <a:r>
              <a:rPr lang="fr-FR" sz="3600" b="1" dirty="0" smtClean="0">
                <a:solidFill>
                  <a:srgbClr val="7030A0"/>
                </a:solidFill>
              </a:rPr>
              <a:t>  </a:t>
            </a:r>
            <a:r>
              <a:rPr lang="fr-FR" sz="3600" b="1" dirty="0" smtClean="0">
                <a:solidFill>
                  <a:srgbClr val="00B0F0"/>
                </a:solidFill>
              </a:rPr>
              <a:t>CM1</a:t>
            </a:r>
            <a:r>
              <a:rPr lang="fr-FR" sz="3600" b="1" dirty="0" smtClean="0">
                <a:solidFill>
                  <a:srgbClr val="7030A0"/>
                </a:solidFill>
              </a:rPr>
              <a:t> / </a:t>
            </a:r>
            <a:r>
              <a:rPr lang="fr-FR" sz="3600" b="1" dirty="0" smtClean="0">
                <a:solidFill>
                  <a:srgbClr val="FF0000"/>
                </a:solidFill>
              </a:rPr>
              <a:t>CM2</a:t>
            </a:r>
          </a:p>
          <a:p>
            <a:r>
              <a:rPr lang="fr-FR" sz="3600" b="1" dirty="0" smtClean="0">
                <a:solidFill>
                  <a:srgbClr val="7030A0"/>
                </a:solidFill>
              </a:rPr>
              <a:t>6ème</a:t>
            </a:r>
            <a:endParaRPr lang="fr-FR" sz="3600" b="1" dirty="0">
              <a:solidFill>
                <a:srgbClr val="7030A0"/>
              </a:solidFill>
            </a:endParaRPr>
          </a:p>
        </p:txBody>
      </p:sp>
      <p:sp>
        <p:nvSpPr>
          <p:cNvPr id="11" name="ZoneTexte 10"/>
          <p:cNvSpPr txBox="1"/>
          <p:nvPr/>
        </p:nvSpPr>
        <p:spPr>
          <a:xfrm rot="1187704">
            <a:off x="8685405" y="3010764"/>
            <a:ext cx="3231254" cy="646331"/>
          </a:xfrm>
          <a:prstGeom prst="rect">
            <a:avLst/>
          </a:prstGeom>
          <a:noFill/>
        </p:spPr>
        <p:txBody>
          <a:bodyPr wrap="square" rtlCol="0">
            <a:spAutoFit/>
          </a:bodyPr>
          <a:lstStyle/>
          <a:p>
            <a:r>
              <a:rPr lang="fr-FR" sz="3600" b="1" dirty="0" smtClean="0">
                <a:solidFill>
                  <a:srgbClr val="0070C0"/>
                </a:solidFill>
              </a:rPr>
              <a:t>Le 04/03/2019</a:t>
            </a:r>
            <a:endParaRPr lang="fr-FR" sz="3600" b="1" dirty="0">
              <a:solidFill>
                <a:srgbClr val="0070C0"/>
              </a:solidFill>
            </a:endParaRPr>
          </a:p>
        </p:txBody>
      </p:sp>
      <p:sp>
        <p:nvSpPr>
          <p:cNvPr id="12" name="ZoneTexte 11"/>
          <p:cNvSpPr txBox="1"/>
          <p:nvPr/>
        </p:nvSpPr>
        <p:spPr>
          <a:xfrm rot="20796835">
            <a:off x="5894831" y="5035109"/>
            <a:ext cx="4563769" cy="646331"/>
          </a:xfrm>
          <a:prstGeom prst="rect">
            <a:avLst/>
          </a:prstGeom>
          <a:noFill/>
        </p:spPr>
        <p:txBody>
          <a:bodyPr wrap="square" rtlCol="0">
            <a:spAutoFit/>
          </a:bodyPr>
          <a:lstStyle/>
          <a:p>
            <a:r>
              <a:rPr lang="fr-FR" sz="3600" b="1" dirty="0" smtClean="0">
                <a:solidFill>
                  <a:srgbClr val="7030A0"/>
                </a:solidFill>
              </a:rPr>
              <a:t>7 ans, 4 mois, 10 jours</a:t>
            </a:r>
            <a:endParaRPr lang="fr-FR" sz="3600" b="1" dirty="0">
              <a:solidFill>
                <a:srgbClr val="7030A0"/>
              </a:solidFill>
            </a:endParaRPr>
          </a:p>
        </p:txBody>
      </p:sp>
    </p:spTree>
    <p:extLst>
      <p:ext uri="{BB962C8B-B14F-4D97-AF65-F5344CB8AC3E}">
        <p14:creationId xmlns:p14="http://schemas.microsoft.com/office/powerpoint/2010/main" val="247016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3" y="0"/>
            <a:ext cx="10364451" cy="1596177"/>
          </a:xfrm>
        </p:spPr>
        <p:txBody>
          <a:bodyPr/>
          <a:lstStyle/>
          <a:p>
            <a:r>
              <a:rPr lang="fr-FR" dirty="0" smtClean="0"/>
              <a:t>Ce dont vous avez eu conscience concernant votre attention pendant cette activité</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79200245"/>
              </p:ext>
            </p:extLst>
          </p:nvPr>
        </p:nvGraphicFramePr>
        <p:xfrm>
          <a:off x="211016" y="1596176"/>
          <a:ext cx="11980984" cy="4778579"/>
        </p:xfrm>
        <a:graphic>
          <a:graphicData uri="http://schemas.openxmlformats.org/drawingml/2006/table">
            <a:tbl>
              <a:tblPr firstRow="1" bandRow="1">
                <a:tableStyleId>{5C22544A-7EE6-4342-B048-85BDC9FD1C3A}</a:tableStyleId>
              </a:tblPr>
              <a:tblGrid>
                <a:gridCol w="2936630">
                  <a:extLst>
                    <a:ext uri="{9D8B030D-6E8A-4147-A177-3AD203B41FA5}">
                      <a16:colId xmlns:a16="http://schemas.microsoft.com/office/drawing/2014/main" val="155582256"/>
                    </a:ext>
                  </a:extLst>
                </a:gridCol>
                <a:gridCol w="9044354">
                  <a:extLst>
                    <a:ext uri="{9D8B030D-6E8A-4147-A177-3AD203B41FA5}">
                      <a16:colId xmlns:a16="http://schemas.microsoft.com/office/drawing/2014/main" val="2364361744"/>
                    </a:ext>
                  </a:extLst>
                </a:gridCol>
              </a:tblGrid>
              <a:tr h="2020473">
                <a:tc>
                  <a:txBody>
                    <a:bodyPr/>
                    <a:lstStyle/>
                    <a:p>
                      <a:r>
                        <a:rPr lang="fr-FR" sz="4000" b="1" dirty="0" smtClean="0">
                          <a:solidFill>
                            <a:srgbClr val="C00000"/>
                          </a:solidFill>
                        </a:rPr>
                        <a:t>PERCEPTION</a:t>
                      </a:r>
                      <a:endParaRPr lang="fr-FR" sz="4000" b="1" dirty="0">
                        <a:solidFill>
                          <a:srgbClr val="C00000"/>
                        </a:solidFill>
                      </a:endParaRPr>
                    </a:p>
                  </a:txBody>
                  <a:tcPr/>
                </a:tc>
                <a:tc>
                  <a:txBody>
                    <a:bodyPr/>
                    <a:lstStyle/>
                    <a:p>
                      <a:r>
                        <a:rPr lang="fr-FR" sz="4000" dirty="0" smtClean="0"/>
                        <a:t>SUR</a:t>
                      </a:r>
                      <a:r>
                        <a:rPr lang="fr-FR" sz="4000" baseline="0" dirty="0" smtClean="0"/>
                        <a:t> QUOI A PORTE MON REGARD</a:t>
                      </a:r>
                      <a:r>
                        <a:rPr lang="fr-FR" sz="4000" dirty="0" smtClean="0"/>
                        <a:t>?</a:t>
                      </a:r>
                      <a:endParaRPr lang="fr-FR" sz="4000" dirty="0"/>
                    </a:p>
                  </a:txBody>
                  <a:tcPr/>
                </a:tc>
                <a:extLst>
                  <a:ext uri="{0D108BD9-81ED-4DB2-BD59-A6C34878D82A}">
                    <a16:rowId xmlns:a16="http://schemas.microsoft.com/office/drawing/2014/main" val="1074907585"/>
                  </a:ext>
                </a:extLst>
              </a:tr>
              <a:tr h="1379053">
                <a:tc>
                  <a:txBody>
                    <a:bodyPr/>
                    <a:lstStyle/>
                    <a:p>
                      <a:r>
                        <a:rPr lang="fr-FR" sz="4000" b="1" dirty="0" smtClean="0">
                          <a:solidFill>
                            <a:srgbClr val="C00000"/>
                          </a:solidFill>
                        </a:rPr>
                        <a:t>INTENTION</a:t>
                      </a:r>
                      <a:endParaRPr lang="fr-FR" sz="4000" b="1" dirty="0">
                        <a:solidFill>
                          <a:srgbClr val="C00000"/>
                        </a:solidFill>
                      </a:endParaRPr>
                    </a:p>
                  </a:txBody>
                  <a:tcPr/>
                </a:tc>
                <a:tc>
                  <a:txBody>
                    <a:bodyPr/>
                    <a:lstStyle/>
                    <a:p>
                      <a:r>
                        <a:rPr lang="fr-FR" sz="4000" dirty="0" smtClean="0"/>
                        <a:t>QUELLE ÉTAIT MON INTENTION CONCRETE ET PRECISE AU COURS DE CETTE ACTIVITE?</a:t>
                      </a:r>
                      <a:endParaRPr lang="fr-FR" sz="4000" dirty="0"/>
                    </a:p>
                  </a:txBody>
                  <a:tcPr/>
                </a:tc>
                <a:extLst>
                  <a:ext uri="{0D108BD9-81ED-4DB2-BD59-A6C34878D82A}">
                    <a16:rowId xmlns:a16="http://schemas.microsoft.com/office/drawing/2014/main" val="3305479490"/>
                  </a:ext>
                </a:extLst>
              </a:tr>
              <a:tr h="1379053">
                <a:tc>
                  <a:txBody>
                    <a:bodyPr/>
                    <a:lstStyle/>
                    <a:p>
                      <a:r>
                        <a:rPr lang="fr-FR" sz="4000" b="1" dirty="0" smtClean="0">
                          <a:solidFill>
                            <a:srgbClr val="C00000"/>
                          </a:solidFill>
                        </a:rPr>
                        <a:t>MANIÈRE D’AGIR</a:t>
                      </a:r>
                      <a:endParaRPr lang="fr-FR" sz="4000" b="1" dirty="0">
                        <a:solidFill>
                          <a:srgbClr val="C00000"/>
                        </a:solidFill>
                      </a:endParaRPr>
                    </a:p>
                  </a:txBody>
                  <a:tcPr/>
                </a:tc>
                <a:tc>
                  <a:txBody>
                    <a:bodyPr/>
                    <a:lstStyle/>
                    <a:p>
                      <a:r>
                        <a:rPr lang="fr-FR" sz="4000" b="1" dirty="0" smtClean="0"/>
                        <a:t>QUEL</a:t>
                      </a:r>
                      <a:r>
                        <a:rPr lang="fr-FR" sz="4000" b="1" baseline="0" dirty="0" smtClean="0"/>
                        <a:t> A ÉTÉ MON GESTE PRECIS? </a:t>
                      </a:r>
                      <a:endParaRPr lang="fr-FR" sz="4000" b="1" dirty="0"/>
                    </a:p>
                  </a:txBody>
                  <a:tcPr/>
                </a:tc>
                <a:extLst>
                  <a:ext uri="{0D108BD9-81ED-4DB2-BD59-A6C34878D82A}">
                    <a16:rowId xmlns:a16="http://schemas.microsoft.com/office/drawing/2014/main" val="2280230774"/>
                  </a:ext>
                </a:extLst>
              </a:tr>
            </a:tbl>
          </a:graphicData>
        </a:graphic>
      </p:graphicFrame>
    </p:spTree>
    <p:extLst>
      <p:ext uri="{BB962C8B-B14F-4D97-AF65-F5344CB8AC3E}">
        <p14:creationId xmlns:p14="http://schemas.microsoft.com/office/powerpoint/2010/main" val="2437704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
            <a:ext cx="11942618" cy="6740307"/>
          </a:xfrm>
          <a:prstGeom prst="rect">
            <a:avLst/>
          </a:prstGeom>
          <a:noFill/>
        </p:spPr>
        <p:txBody>
          <a:bodyPr wrap="square" rtlCol="0">
            <a:spAutoFit/>
          </a:bodyPr>
          <a:lstStyle/>
          <a:p>
            <a:pPr algn="ctr"/>
            <a:r>
              <a:rPr lang="fr-FR" sz="3600" b="1" dirty="0" smtClean="0">
                <a:solidFill>
                  <a:srgbClr val="7030A0"/>
                </a:solidFill>
              </a:rPr>
              <a:t>Un livret qui apporte, aux élèves, </a:t>
            </a:r>
            <a:br>
              <a:rPr lang="fr-FR" sz="3600" b="1" dirty="0" smtClean="0">
                <a:solidFill>
                  <a:srgbClr val="7030A0"/>
                </a:solidFill>
              </a:rPr>
            </a:br>
            <a:r>
              <a:rPr lang="fr-FR" sz="3600" b="1" dirty="0" smtClean="0">
                <a:solidFill>
                  <a:srgbClr val="7030A0"/>
                </a:solidFill>
              </a:rPr>
              <a:t>aux enseignants et aux parents :</a:t>
            </a:r>
            <a:endParaRPr lang="fr-FR" sz="3600" dirty="0">
              <a:solidFill>
                <a:srgbClr val="7030A0"/>
              </a:solidFill>
            </a:endParaRPr>
          </a:p>
          <a:p>
            <a:r>
              <a:rPr lang="fr-FR" sz="4000" dirty="0" smtClean="0"/>
              <a:t>- des </a:t>
            </a:r>
            <a:r>
              <a:rPr lang="fr-FR" sz="4000" b="1" dirty="0">
                <a:solidFill>
                  <a:srgbClr val="FF0000"/>
                </a:solidFill>
              </a:rPr>
              <a:t>repères de réussites, de progrès et d’amélioration </a:t>
            </a:r>
            <a:r>
              <a:rPr lang="fr-FR" sz="4000" dirty="0"/>
              <a:t>de </a:t>
            </a:r>
            <a:r>
              <a:rPr lang="fr-FR" sz="4000" dirty="0" smtClean="0"/>
              <a:t>l’enfant </a:t>
            </a:r>
            <a:r>
              <a:rPr lang="fr-FR" sz="4000" dirty="0"/>
              <a:t>sur ses capacités d’attention et de concentration, tout au long de sa scolarité. </a:t>
            </a:r>
            <a:endParaRPr lang="fr-FR" sz="4000" dirty="0" smtClean="0"/>
          </a:p>
          <a:p>
            <a:r>
              <a:rPr lang="fr-FR" sz="4000" b="1" dirty="0" smtClean="0"/>
              <a:t>- Une </a:t>
            </a:r>
            <a:r>
              <a:rPr lang="fr-FR" sz="4000" b="1" dirty="0" smtClean="0">
                <a:solidFill>
                  <a:srgbClr val="FF0000"/>
                </a:solidFill>
              </a:rPr>
              <a:t>communication explicite </a:t>
            </a:r>
            <a:r>
              <a:rPr lang="fr-FR" sz="4000" dirty="0" smtClean="0"/>
              <a:t>aux élèves de ce qu’on attend d’eux pour </a:t>
            </a:r>
            <a:r>
              <a:rPr lang="fr-FR" sz="4000" dirty="0"/>
              <a:t>être attentif, et les inciter à comprendre les </a:t>
            </a:r>
            <a:r>
              <a:rPr lang="fr-FR" sz="4000" b="1" dirty="0">
                <a:solidFill>
                  <a:srgbClr val="FF0000"/>
                </a:solidFill>
              </a:rPr>
              <a:t>finalités</a:t>
            </a:r>
            <a:r>
              <a:rPr lang="fr-FR" sz="4000" b="1" dirty="0"/>
              <a:t> de leurs compétences attentionnelles</a:t>
            </a:r>
            <a:r>
              <a:rPr lang="fr-FR" sz="4000" dirty="0"/>
              <a:t>.</a:t>
            </a:r>
          </a:p>
          <a:p>
            <a:r>
              <a:rPr lang="fr-FR" sz="4000" dirty="0" smtClean="0"/>
              <a:t>- Ce </a:t>
            </a:r>
            <a:r>
              <a:rPr lang="fr-FR" sz="4000" dirty="0"/>
              <a:t>livret est aussi un moyen pour les enseignants d’identifier plus finement </a:t>
            </a:r>
            <a:r>
              <a:rPr lang="fr-FR" sz="4000" b="1" dirty="0"/>
              <a:t>les</a:t>
            </a:r>
            <a:r>
              <a:rPr lang="fr-FR" sz="4000" b="1" dirty="0">
                <a:solidFill>
                  <a:srgbClr val="FF0000"/>
                </a:solidFill>
              </a:rPr>
              <a:t> concepts du programme</a:t>
            </a:r>
            <a:r>
              <a:rPr lang="fr-FR" sz="4000" dirty="0"/>
              <a:t>.</a:t>
            </a:r>
          </a:p>
        </p:txBody>
      </p:sp>
    </p:spTree>
    <p:extLst>
      <p:ext uri="{BB962C8B-B14F-4D97-AF65-F5344CB8AC3E}">
        <p14:creationId xmlns:p14="http://schemas.microsoft.com/office/powerpoint/2010/main" val="3618026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788252"/>
          </a:xfrm>
        </p:spPr>
        <p:txBody>
          <a:bodyPr/>
          <a:lstStyle/>
          <a:p>
            <a:r>
              <a:rPr lang="fr-FR" b="1" dirty="0" smtClean="0">
                <a:solidFill>
                  <a:srgbClr val="7030A0"/>
                </a:solidFill>
              </a:rPr>
              <a:t>CONCRETEMENT ON FAIT COMMENT?</a:t>
            </a:r>
            <a:endParaRPr lang="fr-FR" b="1" dirty="0">
              <a:solidFill>
                <a:srgbClr val="7030A0"/>
              </a:solidFill>
            </a:endParaRPr>
          </a:p>
        </p:txBody>
      </p:sp>
      <p:sp>
        <p:nvSpPr>
          <p:cNvPr id="3" name="Espace réservé du contenu 2"/>
          <p:cNvSpPr>
            <a:spLocks noGrp="1"/>
          </p:cNvSpPr>
          <p:nvPr>
            <p:ph sz="quarter" idx="13"/>
          </p:nvPr>
        </p:nvSpPr>
        <p:spPr>
          <a:xfrm>
            <a:off x="0" y="788252"/>
            <a:ext cx="12192000" cy="6069748"/>
          </a:xfrm>
        </p:spPr>
        <p:txBody>
          <a:bodyPr>
            <a:normAutofit/>
          </a:bodyPr>
          <a:lstStyle/>
          <a:p>
            <a:r>
              <a:rPr lang="fr-FR" sz="4000" b="1" dirty="0" smtClean="0">
                <a:solidFill>
                  <a:srgbClr val="C00000"/>
                </a:solidFill>
              </a:rPr>
              <a:t>REFLECHIR EN EQUIPE A UNE ORGANISATION QUE L’on pourra tenir sur le long terme</a:t>
            </a:r>
          </a:p>
          <a:p>
            <a:r>
              <a:rPr lang="fr-FR" sz="4000" b="1" dirty="0" smtClean="0">
                <a:solidFill>
                  <a:srgbClr val="7030A0"/>
                </a:solidFill>
              </a:rPr>
              <a:t>Place dans l’EMPLOI DU TEMPS?</a:t>
            </a:r>
          </a:p>
          <a:p>
            <a:r>
              <a:rPr lang="fr-FR" sz="4000" b="1" dirty="0" smtClean="0">
                <a:solidFill>
                  <a:srgbClr val="7030A0"/>
                </a:solidFill>
              </a:rPr>
              <a:t>SUPPORT REFERENTIEL POUR L’ELEVE?</a:t>
            </a:r>
          </a:p>
          <a:p>
            <a:r>
              <a:rPr lang="fr-FR" sz="4000" b="1" dirty="0" smtClean="0">
                <a:solidFill>
                  <a:srgbClr val="7030A0"/>
                </a:solidFill>
              </a:rPr>
              <a:t>QUELS OUTILS PRIORITAIRES POUR CHACUN? POUR L’EQUIPE? </a:t>
            </a:r>
          </a:p>
          <a:p>
            <a:r>
              <a:rPr lang="fr-FR" sz="4000" b="1" dirty="0" smtClean="0">
                <a:solidFill>
                  <a:srgbClr val="7030A0"/>
                </a:solidFill>
              </a:rPr>
              <a:t>AU COLLEGE: quel référent pour la classe?</a:t>
            </a:r>
            <a:endParaRPr lang="fr-FR" sz="4000" dirty="0"/>
          </a:p>
        </p:txBody>
      </p:sp>
    </p:spTree>
    <p:extLst>
      <p:ext uri="{BB962C8B-B14F-4D97-AF65-F5344CB8AC3E}">
        <p14:creationId xmlns:p14="http://schemas.microsoft.com/office/powerpoint/2010/main" val="1057236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788252"/>
          </a:xfrm>
        </p:spPr>
        <p:txBody>
          <a:bodyPr/>
          <a:lstStyle/>
          <a:p>
            <a:r>
              <a:rPr lang="fr-FR" b="1" dirty="0" smtClean="0">
                <a:solidFill>
                  <a:srgbClr val="7030A0"/>
                </a:solidFill>
              </a:rPr>
              <a:t>CONCRETEMENT ON FAIT COMMENT?</a:t>
            </a:r>
            <a:endParaRPr lang="fr-FR" b="1" dirty="0">
              <a:solidFill>
                <a:srgbClr val="7030A0"/>
              </a:solidFill>
            </a:endParaRPr>
          </a:p>
        </p:txBody>
      </p:sp>
      <p:sp>
        <p:nvSpPr>
          <p:cNvPr id="3" name="Espace réservé du contenu 2"/>
          <p:cNvSpPr>
            <a:spLocks noGrp="1"/>
          </p:cNvSpPr>
          <p:nvPr>
            <p:ph sz="quarter" idx="13"/>
          </p:nvPr>
        </p:nvSpPr>
        <p:spPr>
          <a:xfrm>
            <a:off x="0" y="788252"/>
            <a:ext cx="12192000" cy="6069748"/>
          </a:xfrm>
        </p:spPr>
        <p:txBody>
          <a:bodyPr>
            <a:normAutofit lnSpcReduction="10000"/>
          </a:bodyPr>
          <a:lstStyle/>
          <a:p>
            <a:r>
              <a:rPr lang="fr-FR" sz="4000" b="1" dirty="0" smtClean="0">
                <a:solidFill>
                  <a:srgbClr val="C00000"/>
                </a:solidFill>
              </a:rPr>
              <a:t>Ensemble du parcours SUR UNE ANNEE SCOLAIRE, sur plusieurs années scolaires? </a:t>
            </a:r>
          </a:p>
          <a:p>
            <a:r>
              <a:rPr lang="fr-FR" sz="4000" b="1" dirty="0" smtClean="0">
                <a:solidFill>
                  <a:srgbClr val="C00000"/>
                </a:solidFill>
              </a:rPr>
              <a:t>FORME MASSEE</a:t>
            </a:r>
            <a:r>
              <a:rPr lang="fr-FR" sz="4000" dirty="0" smtClean="0"/>
              <a:t>, « stage atole/ADOLE » PAR EXEMPLE DANS UNE SEMAINE « climat scolaire » PUIS REPRISES DES OUTILS EN CLASSE AU QUOTIDIEN</a:t>
            </a:r>
          </a:p>
          <a:p>
            <a:r>
              <a:rPr lang="fr-FR" sz="4000" b="1" dirty="0" smtClean="0">
                <a:solidFill>
                  <a:srgbClr val="C00000"/>
                </a:solidFill>
              </a:rPr>
              <a:t>FORME MIXTE: </a:t>
            </a:r>
            <a:r>
              <a:rPr lang="fr-FR" sz="4000" dirty="0" smtClean="0"/>
              <a:t>45 minutes par semaine pour les séquences, avec REPRISE des outils EN CLASSE DANS LE quotidien </a:t>
            </a:r>
            <a:endParaRPr lang="fr-FR" sz="4000" dirty="0"/>
          </a:p>
        </p:txBody>
      </p:sp>
    </p:spTree>
    <p:extLst>
      <p:ext uri="{BB962C8B-B14F-4D97-AF65-F5344CB8AC3E}">
        <p14:creationId xmlns:p14="http://schemas.microsoft.com/office/powerpoint/2010/main" val="228687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788252"/>
          </a:xfrm>
        </p:spPr>
        <p:txBody>
          <a:bodyPr/>
          <a:lstStyle/>
          <a:p>
            <a:r>
              <a:rPr lang="fr-FR" b="1" dirty="0" smtClean="0">
                <a:solidFill>
                  <a:srgbClr val="7030A0"/>
                </a:solidFill>
              </a:rPr>
              <a:t>CONCRETEMENT ON FAIT COMMENT?</a:t>
            </a:r>
            <a:endParaRPr lang="fr-FR" b="1" dirty="0">
              <a:solidFill>
                <a:srgbClr val="7030A0"/>
              </a:solidFill>
            </a:endParaRPr>
          </a:p>
        </p:txBody>
      </p:sp>
      <p:sp>
        <p:nvSpPr>
          <p:cNvPr id="3" name="Espace réservé du contenu 2"/>
          <p:cNvSpPr>
            <a:spLocks noGrp="1"/>
          </p:cNvSpPr>
          <p:nvPr>
            <p:ph sz="quarter" idx="13"/>
          </p:nvPr>
        </p:nvSpPr>
        <p:spPr>
          <a:xfrm>
            <a:off x="0" y="788252"/>
            <a:ext cx="12192000" cy="6069748"/>
          </a:xfrm>
        </p:spPr>
        <p:txBody>
          <a:bodyPr>
            <a:normAutofit/>
          </a:bodyPr>
          <a:lstStyle/>
          <a:p>
            <a:r>
              <a:rPr lang="fr-FR" sz="4000" b="1" dirty="0">
                <a:solidFill>
                  <a:srgbClr val="7030A0"/>
                </a:solidFill>
              </a:rPr>
              <a:t>APPROPRIATION DES OUTILS ET REFERENCES ATOLE/ADOLE DANS </a:t>
            </a:r>
            <a:r>
              <a:rPr lang="fr-FR" sz="4000" b="1" dirty="0" smtClean="0">
                <a:solidFill>
                  <a:srgbClr val="7030A0"/>
                </a:solidFill>
              </a:rPr>
              <a:t>NOTRE VOCABULAIRE ET NOS </a:t>
            </a:r>
            <a:r>
              <a:rPr lang="fr-FR" sz="4000" b="1" dirty="0">
                <a:solidFill>
                  <a:srgbClr val="7030A0"/>
                </a:solidFill>
              </a:rPr>
              <a:t>GESTES PROFESSIONNELS </a:t>
            </a:r>
            <a:endParaRPr lang="fr-FR" sz="4000" b="1" dirty="0" smtClean="0">
              <a:solidFill>
                <a:srgbClr val="7030A0"/>
              </a:solidFill>
            </a:endParaRPr>
          </a:p>
          <a:p>
            <a:r>
              <a:rPr lang="fr-FR" sz="4000" b="1" dirty="0" smtClean="0">
                <a:solidFill>
                  <a:srgbClr val="C00000"/>
                </a:solidFill>
              </a:rPr>
              <a:t>INFORMATION DES FAMILLES ET PARTAGE DES OUTILS ATOLE/ADOLE POUR LA VIE QUOTIDIENNE ET L’ACCOMPAGNEMENT SCOLAIRE</a:t>
            </a:r>
          </a:p>
        </p:txBody>
      </p:sp>
    </p:spTree>
    <p:extLst>
      <p:ext uri="{BB962C8B-B14F-4D97-AF65-F5344CB8AC3E}">
        <p14:creationId xmlns:p14="http://schemas.microsoft.com/office/powerpoint/2010/main" val="2874195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841006"/>
          </a:xfrm>
        </p:spPr>
        <p:txBody>
          <a:bodyPr/>
          <a:lstStyle/>
          <a:p>
            <a:r>
              <a:rPr lang="fr-FR" dirty="0" smtClean="0"/>
              <a:t>SE FORMER</a:t>
            </a:r>
            <a:endParaRPr lang="fr-FR" dirty="0"/>
          </a:p>
        </p:txBody>
      </p:sp>
      <p:sp>
        <p:nvSpPr>
          <p:cNvPr id="3" name="Espace réservé du contenu 2"/>
          <p:cNvSpPr>
            <a:spLocks noGrp="1"/>
          </p:cNvSpPr>
          <p:nvPr>
            <p:ph sz="quarter" idx="13"/>
          </p:nvPr>
        </p:nvSpPr>
        <p:spPr>
          <a:xfrm>
            <a:off x="0" y="841006"/>
            <a:ext cx="12192000" cy="6016994"/>
          </a:xfrm>
        </p:spPr>
        <p:txBody>
          <a:bodyPr>
            <a:normAutofit/>
          </a:bodyPr>
          <a:lstStyle/>
          <a:p>
            <a:r>
              <a:rPr lang="fr-FR" sz="4000" b="1" dirty="0" smtClean="0">
                <a:solidFill>
                  <a:srgbClr val="7030A0"/>
                </a:solidFill>
              </a:rPr>
              <a:t>Lire: </a:t>
            </a:r>
            <a:r>
              <a:rPr lang="fr-FR" sz="4000" b="1" i="1" dirty="0" smtClean="0">
                <a:solidFill>
                  <a:srgbClr val="7030A0"/>
                </a:solidFill>
              </a:rPr>
              <a:t>« Le cerveau attentif », « le cerveau funambule », « les petites bulles de l’attention »</a:t>
            </a:r>
          </a:p>
          <a:p>
            <a:r>
              <a:rPr lang="fr-FR" sz="4000" smtClean="0"/>
              <a:t>FREQUENTER </a:t>
            </a:r>
            <a:r>
              <a:rPr lang="fr-FR" sz="4000" dirty="0" smtClean="0"/>
              <a:t>LE SITE INSERM </a:t>
            </a:r>
            <a:r>
              <a:rPr lang="fr-FR" sz="4000" dirty="0">
                <a:hlinkClick r:id="rId3"/>
              </a:rPr>
              <a:t>https://project.crnl.fr/atole/</a:t>
            </a:r>
            <a:endParaRPr lang="fr-FR" sz="4000" dirty="0"/>
          </a:p>
        </p:txBody>
      </p:sp>
    </p:spTree>
    <p:extLst>
      <p:ext uri="{BB962C8B-B14F-4D97-AF65-F5344CB8AC3E}">
        <p14:creationId xmlns:p14="http://schemas.microsoft.com/office/powerpoint/2010/main" val="1503943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196487"/>
            <a:ext cx="10364451" cy="1175114"/>
          </a:xfrm>
        </p:spPr>
        <p:txBody>
          <a:bodyPr/>
          <a:lstStyle/>
          <a:p>
            <a:r>
              <a:rPr lang="fr-FR" dirty="0" smtClean="0"/>
              <a:t>MERCI D’avoir régulé votre ATTENTION…</a:t>
            </a:r>
            <a:endParaRPr lang="fr-FR" dirty="0"/>
          </a:p>
        </p:txBody>
      </p:sp>
      <p:pic>
        <p:nvPicPr>
          <p:cNvPr id="4" name="Espace réservé du contenu 3" descr="C:\Users\Formation\AppData\Local\Microsoft\Windows\INetCache\Content.Word\Vignette-027bisNEW.PN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46585" y="1565031"/>
            <a:ext cx="5468815" cy="5134707"/>
          </a:xfrm>
          <a:prstGeom prst="rect">
            <a:avLst/>
          </a:prstGeom>
          <a:noFill/>
          <a:ln>
            <a:noFill/>
          </a:ln>
        </p:spPr>
      </p:pic>
    </p:spTree>
    <p:extLst>
      <p:ext uri="{BB962C8B-B14F-4D97-AF65-F5344CB8AC3E}">
        <p14:creationId xmlns:p14="http://schemas.microsoft.com/office/powerpoint/2010/main" val="50808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202880"/>
            <a:ext cx="10364451" cy="1847591"/>
          </a:xfrm>
        </p:spPr>
        <p:txBody>
          <a:bodyPr>
            <a:normAutofit fontScale="90000"/>
          </a:bodyPr>
          <a:lstStyle/>
          <a:p>
            <a:r>
              <a:rPr lang="fr-FR" b="1" dirty="0" smtClean="0">
                <a:solidFill>
                  <a:srgbClr val="7030A0"/>
                </a:solidFill>
              </a:rPr>
              <a:t>EVALUER CE QUE L’ON A Enseigné: </a:t>
            </a:r>
            <a:br>
              <a:rPr lang="fr-FR" b="1" dirty="0" smtClean="0">
                <a:solidFill>
                  <a:srgbClr val="7030A0"/>
                </a:solidFill>
              </a:rPr>
            </a:br>
            <a:r>
              <a:rPr lang="fr-FR" b="1" dirty="0" smtClean="0">
                <a:solidFill>
                  <a:srgbClr val="7030A0"/>
                </a:solidFill>
              </a:rPr>
              <a:t>les propositions pour évaluer la progression des élèves dans la compréhension et l’APPROPRIATION DES OUTILS DE REGULATION DE L’ATTENTION - ATOLE</a:t>
            </a:r>
            <a:endParaRPr lang="fr-FR" b="1" dirty="0">
              <a:solidFill>
                <a:srgbClr val="7030A0"/>
              </a:solidFill>
            </a:endParaRPr>
          </a:p>
        </p:txBody>
      </p:sp>
      <p:sp>
        <p:nvSpPr>
          <p:cNvPr id="3" name="Espace réservé du contenu 2"/>
          <p:cNvSpPr>
            <a:spLocks noGrp="1"/>
          </p:cNvSpPr>
          <p:nvPr>
            <p:ph sz="quarter" idx="13"/>
          </p:nvPr>
        </p:nvSpPr>
        <p:spPr>
          <a:xfrm>
            <a:off x="96982" y="2286000"/>
            <a:ext cx="12095018" cy="4571999"/>
          </a:xfrm>
        </p:spPr>
        <p:txBody>
          <a:bodyPr>
            <a:normAutofit/>
          </a:bodyPr>
          <a:lstStyle/>
          <a:p>
            <a:r>
              <a:rPr lang="fr-FR" sz="3600" b="1" dirty="0" smtClean="0"/>
              <a:t>Attendus de fin de séquence</a:t>
            </a:r>
          </a:p>
          <a:p>
            <a:r>
              <a:rPr lang="fr-FR" sz="3600" b="1" dirty="0" smtClean="0"/>
              <a:t>Quizz DE FIN DE SEQUENCE</a:t>
            </a:r>
          </a:p>
          <a:p>
            <a:r>
              <a:rPr lang="fr-FR" sz="3600" b="1" dirty="0" smtClean="0"/>
              <a:t>Tableau de bord enseignant.e.s </a:t>
            </a:r>
          </a:p>
          <a:p>
            <a:r>
              <a:rPr lang="fr-FR" sz="3600" b="1" dirty="0" smtClean="0"/>
              <a:t>Livret eval’ATOLE</a:t>
            </a:r>
          </a:p>
          <a:p>
            <a:r>
              <a:rPr lang="fr-FR" sz="3600" b="1" dirty="0" smtClean="0"/>
              <a:t>OBSERVATIONS EN CLASSE </a:t>
            </a:r>
            <a:endParaRPr lang="fr-FR" sz="3600" b="1" dirty="0"/>
          </a:p>
        </p:txBody>
      </p:sp>
    </p:spTree>
    <p:extLst>
      <p:ext uri="{BB962C8B-B14F-4D97-AF65-F5344CB8AC3E}">
        <p14:creationId xmlns:p14="http://schemas.microsoft.com/office/powerpoint/2010/main" val="156237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0"/>
            <a:ext cx="10364451" cy="746449"/>
          </a:xfrm>
        </p:spPr>
        <p:txBody>
          <a:bodyPr/>
          <a:lstStyle/>
          <a:p>
            <a:r>
              <a:rPr lang="fr-FR" b="1" dirty="0" smtClean="0">
                <a:solidFill>
                  <a:srgbClr val="7030A0"/>
                </a:solidFill>
              </a:rPr>
              <a:t>ATTENDUS DE FIN DE SEQUENCE </a:t>
            </a:r>
            <a:r>
              <a:rPr lang="fr-FR" dirty="0" smtClean="0"/>
              <a:t>1</a:t>
            </a:r>
            <a:endParaRPr lang="fr-FR" dirty="0"/>
          </a:p>
        </p:txBody>
      </p:sp>
      <p:sp>
        <p:nvSpPr>
          <p:cNvPr id="3" name="Espace réservé du contenu 2"/>
          <p:cNvSpPr>
            <a:spLocks noGrp="1"/>
          </p:cNvSpPr>
          <p:nvPr>
            <p:ph sz="quarter" idx="13"/>
          </p:nvPr>
        </p:nvSpPr>
        <p:spPr>
          <a:xfrm>
            <a:off x="0" y="746449"/>
            <a:ext cx="12192000" cy="6111551"/>
          </a:xfrm>
        </p:spPr>
        <p:txBody>
          <a:bodyPr>
            <a:normAutofit fontScale="62500" lnSpcReduction="20000"/>
          </a:bodyPr>
          <a:lstStyle/>
          <a:p>
            <a:pPr marL="0" indent="0">
              <a:buNone/>
            </a:pPr>
            <a:endParaRPr lang="fr-FR" dirty="0"/>
          </a:p>
          <a:p>
            <a:r>
              <a:rPr lang="fr-FR" sz="5800" b="1" dirty="0" smtClean="0">
                <a:solidFill>
                  <a:srgbClr val="002060"/>
                </a:solidFill>
                <a:latin typeface="Arial" panose="020B0604020202020204" pitchFamily="34" charset="0"/>
                <a:cs typeface="Arial" panose="020B0604020202020204" pitchFamily="34" charset="0"/>
              </a:rPr>
              <a:t>établir </a:t>
            </a:r>
            <a:r>
              <a:rPr lang="fr-FR" sz="5800" b="1" dirty="0">
                <a:solidFill>
                  <a:srgbClr val="002060"/>
                </a:solidFill>
                <a:latin typeface="Arial" panose="020B0604020202020204" pitchFamily="34" charset="0"/>
                <a:cs typeface="Arial" panose="020B0604020202020204" pitchFamily="34" charset="0"/>
              </a:rPr>
              <a:t>un</a:t>
            </a:r>
            <a:r>
              <a:rPr lang="fr-FR" sz="5800" b="1" dirty="0">
                <a:solidFill>
                  <a:srgbClr val="C00000"/>
                </a:solidFill>
                <a:latin typeface="Arial" panose="020B0604020202020204" pitchFamily="34" charset="0"/>
                <a:cs typeface="Arial" panose="020B0604020202020204" pitchFamily="34" charset="0"/>
              </a:rPr>
              <a:t> contact </a:t>
            </a:r>
            <a:r>
              <a:rPr lang="fr-FR" sz="5800" b="1" dirty="0">
                <a:solidFill>
                  <a:srgbClr val="002060"/>
                </a:solidFill>
                <a:latin typeface="Arial" panose="020B0604020202020204" pitchFamily="34" charset="0"/>
                <a:cs typeface="Arial" panose="020B0604020202020204" pitchFamily="34" charset="0"/>
              </a:rPr>
              <a:t>– </a:t>
            </a:r>
            <a:r>
              <a:rPr lang="fr-FR" sz="5800" b="1" dirty="0" smtClean="0">
                <a:solidFill>
                  <a:srgbClr val="002060"/>
                </a:solidFill>
                <a:latin typeface="Arial" panose="020B0604020202020204" pitchFamily="34" charset="0"/>
                <a:cs typeface="Arial" panose="020B0604020202020204" pitchFamily="34" charset="0"/>
              </a:rPr>
              <a:t> </a:t>
            </a:r>
            <a:r>
              <a:rPr lang="fr-FR" sz="5800" b="1" dirty="0">
                <a:solidFill>
                  <a:srgbClr val="C00000"/>
                </a:solidFill>
                <a:latin typeface="Arial" panose="020B0604020202020204" pitchFamily="34" charset="0"/>
                <a:cs typeface="Arial" panose="020B0604020202020204" pitchFamily="34" charset="0"/>
              </a:rPr>
              <a:t>se connecter </a:t>
            </a:r>
            <a:r>
              <a:rPr lang="fr-FR" sz="5800" dirty="0" smtClean="0">
                <a:latin typeface="Arial" panose="020B0604020202020204" pitchFamily="34" charset="0"/>
                <a:cs typeface="Arial" panose="020B0604020202020204" pitchFamily="34" charset="0"/>
              </a:rPr>
              <a:t>–</a:t>
            </a:r>
          </a:p>
          <a:p>
            <a:r>
              <a:rPr lang="fr-FR" sz="5800" b="1" dirty="0" smtClean="0">
                <a:latin typeface="Arial" panose="020B0604020202020204" pitchFamily="34" charset="0"/>
                <a:cs typeface="Arial" panose="020B0604020202020204" pitchFamily="34" charset="0"/>
              </a:rPr>
              <a:t>exemples </a:t>
            </a:r>
            <a:r>
              <a:rPr lang="fr-FR" sz="5800" b="1" dirty="0">
                <a:latin typeface="Arial" panose="020B0604020202020204" pitchFamily="34" charset="0"/>
                <a:cs typeface="Arial" panose="020B0604020202020204" pitchFamily="34" charset="0"/>
              </a:rPr>
              <a:t>de métiers ou d’activités </a:t>
            </a:r>
            <a:endParaRPr lang="fr-FR" sz="5800" b="1" dirty="0" smtClean="0">
              <a:latin typeface="Arial" panose="020B0604020202020204" pitchFamily="34" charset="0"/>
              <a:cs typeface="Arial" panose="020B0604020202020204" pitchFamily="34" charset="0"/>
            </a:endParaRPr>
          </a:p>
          <a:p>
            <a:r>
              <a:rPr lang="fr-FR" sz="5800" b="1" dirty="0" smtClean="0">
                <a:solidFill>
                  <a:srgbClr val="002060"/>
                </a:solidFill>
                <a:latin typeface="Arial" panose="020B0604020202020204" pitchFamily="34" charset="0"/>
                <a:cs typeface="Arial" panose="020B0604020202020204" pitchFamily="34" charset="0"/>
              </a:rPr>
              <a:t>Expliquer </a:t>
            </a:r>
            <a:r>
              <a:rPr lang="fr-FR" sz="5800" b="1" dirty="0">
                <a:solidFill>
                  <a:srgbClr val="002060"/>
                </a:solidFill>
                <a:latin typeface="Arial" panose="020B0604020202020204" pitchFamily="34" charset="0"/>
                <a:cs typeface="Arial" panose="020B0604020202020204" pitchFamily="34" charset="0"/>
              </a:rPr>
              <a:t>en quoi consiste </a:t>
            </a:r>
            <a:r>
              <a:rPr lang="fr-FR" sz="5800" b="1" dirty="0">
                <a:solidFill>
                  <a:srgbClr val="C00000"/>
                </a:solidFill>
                <a:latin typeface="Arial" panose="020B0604020202020204" pitchFamily="34" charset="0"/>
                <a:cs typeface="Arial" panose="020B0604020202020204" pitchFamily="34" charset="0"/>
              </a:rPr>
              <a:t>le programme ATOLE </a:t>
            </a:r>
          </a:p>
          <a:p>
            <a:r>
              <a:rPr lang="fr-FR" sz="5800" b="1" dirty="0" smtClean="0">
                <a:latin typeface="Arial" panose="020B0604020202020204" pitchFamily="34" charset="0"/>
                <a:cs typeface="Arial" panose="020B0604020202020204" pitchFamily="34" charset="0"/>
              </a:rPr>
              <a:t>Connaitre </a:t>
            </a:r>
            <a:r>
              <a:rPr lang="fr-FR" sz="5800" b="1" dirty="0">
                <a:latin typeface="Arial" panose="020B0604020202020204" pitchFamily="34" charset="0"/>
                <a:cs typeface="Arial" panose="020B0604020202020204" pitchFamily="34" charset="0"/>
              </a:rPr>
              <a:t>l’ensemble des </a:t>
            </a:r>
            <a:r>
              <a:rPr lang="fr-FR" sz="5800" b="1" dirty="0">
                <a:solidFill>
                  <a:srgbClr val="C00000"/>
                </a:solidFill>
                <a:latin typeface="Arial" panose="020B0604020202020204" pitchFamily="34" charset="0"/>
                <a:cs typeface="Arial" panose="020B0604020202020204" pitchFamily="34" charset="0"/>
              </a:rPr>
              <a:t>vecteurs de </a:t>
            </a:r>
            <a:r>
              <a:rPr lang="fr-FR" sz="5800" b="1" dirty="0" smtClean="0">
                <a:solidFill>
                  <a:srgbClr val="C00000"/>
                </a:solidFill>
                <a:latin typeface="Arial" panose="020B0604020202020204" pitchFamily="34" charset="0"/>
                <a:cs typeface="Arial" panose="020B0604020202020204" pitchFamily="34" charset="0"/>
              </a:rPr>
              <a:t>l’attention</a:t>
            </a:r>
            <a:endParaRPr lang="fr-FR" sz="5800" dirty="0">
              <a:latin typeface="Arial" panose="020B0604020202020204" pitchFamily="34" charset="0"/>
              <a:cs typeface="Arial" panose="020B0604020202020204" pitchFamily="34" charset="0"/>
            </a:endParaRPr>
          </a:p>
          <a:p>
            <a:r>
              <a:rPr lang="fr-FR" sz="5800" b="1" dirty="0" smtClean="0">
                <a:solidFill>
                  <a:srgbClr val="002060"/>
                </a:solidFill>
                <a:latin typeface="Arial" panose="020B0604020202020204" pitchFamily="34" charset="0"/>
                <a:cs typeface="Arial" panose="020B0604020202020204" pitchFamily="34" charset="0"/>
              </a:rPr>
              <a:t>Adopter </a:t>
            </a:r>
            <a:r>
              <a:rPr lang="fr-FR" sz="5800" b="1" dirty="0">
                <a:solidFill>
                  <a:srgbClr val="002060"/>
                </a:solidFill>
                <a:latin typeface="Arial" panose="020B0604020202020204" pitchFamily="34" charset="0"/>
                <a:cs typeface="Arial" panose="020B0604020202020204" pitchFamily="34" charset="0"/>
              </a:rPr>
              <a:t>une attitude attentive lorsque l’enseignant utilise le</a:t>
            </a:r>
            <a:r>
              <a:rPr lang="fr-FR" sz="5800" b="1" dirty="0">
                <a:latin typeface="Arial" panose="020B0604020202020204" pitchFamily="34" charset="0"/>
                <a:cs typeface="Arial" panose="020B0604020202020204" pitchFamily="34" charset="0"/>
              </a:rPr>
              <a:t> </a:t>
            </a:r>
            <a:r>
              <a:rPr lang="fr-FR" sz="5800" b="1" dirty="0">
                <a:solidFill>
                  <a:srgbClr val="C00000"/>
                </a:solidFill>
                <a:latin typeface="Arial" panose="020B0604020202020204" pitchFamily="34" charset="0"/>
                <a:cs typeface="Arial" panose="020B0604020202020204" pitchFamily="34" charset="0"/>
              </a:rPr>
              <a:t>code « contact </a:t>
            </a:r>
            <a:r>
              <a:rPr lang="fr-FR" sz="5800" b="1" dirty="0" smtClean="0">
                <a:solidFill>
                  <a:srgbClr val="C00000"/>
                </a:solidFill>
                <a:latin typeface="Arial" panose="020B060402020202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230824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1191622"/>
          </a:xfrm>
        </p:spPr>
        <p:txBody>
          <a:bodyPr/>
          <a:lstStyle/>
          <a:p>
            <a:r>
              <a:rPr lang="fr-FR" b="1" dirty="0" smtClean="0">
                <a:solidFill>
                  <a:srgbClr val="7030A0"/>
                </a:solidFill>
              </a:rPr>
              <a:t>RITUELS POUR L’INTEGRATION AUX PRATIQUES PEDAGOGIQUES – Séquence 1</a:t>
            </a:r>
            <a:endParaRPr lang="fr-FR" b="1" dirty="0">
              <a:solidFill>
                <a:srgbClr val="7030A0"/>
              </a:solidFill>
            </a:endParaRPr>
          </a:p>
        </p:txBody>
      </p:sp>
      <p:sp>
        <p:nvSpPr>
          <p:cNvPr id="3" name="Espace réservé du contenu 2"/>
          <p:cNvSpPr>
            <a:spLocks noGrp="1"/>
          </p:cNvSpPr>
          <p:nvPr>
            <p:ph sz="quarter" idx="13"/>
          </p:nvPr>
        </p:nvSpPr>
        <p:spPr>
          <a:xfrm>
            <a:off x="0" y="1810140"/>
            <a:ext cx="12192000" cy="5047860"/>
          </a:xfrm>
        </p:spPr>
        <p:txBody>
          <a:bodyPr>
            <a:normAutofit/>
          </a:bodyPr>
          <a:lstStyle/>
          <a:p>
            <a:r>
              <a:rPr lang="fr-FR" sz="5400" dirty="0" smtClean="0"/>
              <a:t>MOT « </a:t>
            </a:r>
            <a:r>
              <a:rPr lang="fr-FR" sz="5400" b="1" dirty="0" smtClean="0">
                <a:solidFill>
                  <a:srgbClr val="C00000"/>
                </a:solidFill>
              </a:rPr>
              <a:t>CONTACT </a:t>
            </a:r>
            <a:r>
              <a:rPr lang="fr-FR" sz="5400" dirty="0" smtClean="0"/>
              <a:t>»</a:t>
            </a:r>
          </a:p>
          <a:p>
            <a:r>
              <a:rPr lang="fr-FR" sz="5400" dirty="0" smtClean="0"/>
              <a:t>PERROQUET</a:t>
            </a:r>
          </a:p>
          <a:p>
            <a:r>
              <a:rPr lang="fr-FR" sz="5400" dirty="0" smtClean="0"/>
              <a:t>APPAREIL PHOTO</a:t>
            </a:r>
            <a:endParaRPr lang="fr-FR" sz="5400" dirty="0"/>
          </a:p>
        </p:txBody>
      </p:sp>
    </p:spTree>
    <p:extLst>
      <p:ext uri="{BB962C8B-B14F-4D97-AF65-F5344CB8AC3E}">
        <p14:creationId xmlns:p14="http://schemas.microsoft.com/office/powerpoint/2010/main" val="3929711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33325"/>
            <a:ext cx="10364451" cy="837059"/>
          </a:xfrm>
        </p:spPr>
        <p:txBody>
          <a:bodyPr/>
          <a:lstStyle/>
          <a:p>
            <a:r>
              <a:rPr lang="fr-FR" b="1" dirty="0" smtClean="0">
                <a:solidFill>
                  <a:srgbClr val="7030A0"/>
                </a:solidFill>
              </a:rPr>
              <a:t>Le quizz</a:t>
            </a:r>
            <a:endParaRPr lang="fr-FR" b="1" dirty="0">
              <a:solidFill>
                <a:srgbClr val="7030A0"/>
              </a:solidFill>
            </a:endParaRPr>
          </a:p>
        </p:txBody>
      </p:sp>
      <p:sp>
        <p:nvSpPr>
          <p:cNvPr id="3" name="Espace réservé du contenu 2"/>
          <p:cNvSpPr>
            <a:spLocks noGrp="1"/>
          </p:cNvSpPr>
          <p:nvPr>
            <p:ph sz="quarter" idx="13"/>
          </p:nvPr>
        </p:nvSpPr>
        <p:spPr>
          <a:xfrm>
            <a:off x="0" y="1455576"/>
            <a:ext cx="12192000" cy="5402424"/>
          </a:xfrm>
        </p:spPr>
        <p:txBody>
          <a:bodyPr>
            <a:normAutofit/>
          </a:bodyPr>
          <a:lstStyle/>
          <a:p>
            <a:r>
              <a:rPr lang="fr-FR" sz="4400" dirty="0" smtClean="0"/>
              <a:t>FACULTATIF - Oral ou écrit </a:t>
            </a:r>
            <a:r>
              <a:rPr lang="fr-FR" sz="4400" cap="none" dirty="0" smtClean="0"/>
              <a:t>(pour les plus grands)</a:t>
            </a:r>
          </a:p>
          <a:p>
            <a:r>
              <a:rPr lang="fr-FR" sz="4400" b="1" cap="none" dirty="0" smtClean="0"/>
              <a:t>Questions</a:t>
            </a:r>
            <a:r>
              <a:rPr lang="fr-FR" sz="4400" cap="none" dirty="0" smtClean="0"/>
              <a:t> correspondant aux </a:t>
            </a:r>
            <a:r>
              <a:rPr lang="fr-FR" sz="4400" b="1" cap="none" dirty="0" smtClean="0"/>
              <a:t>attendus</a:t>
            </a:r>
            <a:r>
              <a:rPr lang="fr-FR" sz="4400" cap="none" dirty="0" smtClean="0"/>
              <a:t> de fin de séquence</a:t>
            </a:r>
          </a:p>
          <a:p>
            <a:r>
              <a:rPr lang="fr-FR" sz="4400" cap="none" dirty="0" smtClean="0"/>
              <a:t>Proposition d’un </a:t>
            </a:r>
            <a:r>
              <a:rPr lang="fr-FR" sz="4400" b="1" cap="none" dirty="0" smtClean="0"/>
              <a:t>outil pour l’adulte </a:t>
            </a:r>
            <a:r>
              <a:rPr lang="fr-FR" sz="4400" cap="none" dirty="0" smtClean="0"/>
              <a:t>(réglette de pourcentage de réussite par question du Quizz) </a:t>
            </a:r>
            <a:endParaRPr lang="fr-FR" sz="4400" dirty="0"/>
          </a:p>
        </p:txBody>
      </p:sp>
      <p:pic>
        <p:nvPicPr>
          <p:cNvPr id="4" name="Image 3"/>
          <p:cNvPicPr>
            <a:picLocks noChangeAspect="1"/>
          </p:cNvPicPr>
          <p:nvPr/>
        </p:nvPicPr>
        <p:blipFill>
          <a:blip r:embed="rId3"/>
          <a:stretch>
            <a:fillRect/>
          </a:stretch>
        </p:blipFill>
        <p:spPr>
          <a:xfrm>
            <a:off x="1175656" y="5784980"/>
            <a:ext cx="8602826" cy="1073020"/>
          </a:xfrm>
          <a:prstGeom prst="rect">
            <a:avLst/>
          </a:prstGeom>
        </p:spPr>
      </p:pic>
    </p:spTree>
    <p:extLst>
      <p:ext uri="{BB962C8B-B14F-4D97-AF65-F5344CB8AC3E}">
        <p14:creationId xmlns:p14="http://schemas.microsoft.com/office/powerpoint/2010/main" val="3749324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89309"/>
            <a:ext cx="10364451" cy="687769"/>
          </a:xfrm>
        </p:spPr>
        <p:txBody>
          <a:bodyPr/>
          <a:lstStyle/>
          <a:p>
            <a:r>
              <a:rPr lang="fr-FR" b="1" dirty="0" smtClean="0">
                <a:solidFill>
                  <a:srgbClr val="7030A0"/>
                </a:solidFill>
              </a:rPr>
              <a:t>Attendus de fin de séquence 2</a:t>
            </a:r>
            <a:endParaRPr lang="fr-FR" b="1" dirty="0">
              <a:solidFill>
                <a:srgbClr val="7030A0"/>
              </a:solidFill>
            </a:endParaRPr>
          </a:p>
        </p:txBody>
      </p:sp>
      <p:sp>
        <p:nvSpPr>
          <p:cNvPr id="3" name="Espace réservé du contenu 2"/>
          <p:cNvSpPr>
            <a:spLocks noGrp="1"/>
          </p:cNvSpPr>
          <p:nvPr>
            <p:ph sz="quarter" idx="13"/>
          </p:nvPr>
        </p:nvSpPr>
        <p:spPr>
          <a:xfrm>
            <a:off x="0" y="1436914"/>
            <a:ext cx="12192000" cy="5421086"/>
          </a:xfrm>
        </p:spPr>
        <p:txBody>
          <a:bodyPr>
            <a:normAutofit/>
          </a:bodyPr>
          <a:lstStyle/>
          <a:p>
            <a:r>
              <a:rPr lang="fr-FR" sz="4000" b="1" dirty="0" smtClean="0">
                <a:latin typeface="Arial" panose="020B0604020202020204" pitchFamily="34" charset="0"/>
                <a:cs typeface="Arial" panose="020B0604020202020204" pitchFamily="34" charset="0"/>
              </a:rPr>
              <a:t>être </a:t>
            </a:r>
            <a:r>
              <a:rPr lang="fr-FR" sz="4000" b="1" dirty="0">
                <a:latin typeface="Arial" panose="020B0604020202020204" pitchFamily="34" charset="0"/>
                <a:cs typeface="Arial" panose="020B0604020202020204" pitchFamily="34" charset="0"/>
              </a:rPr>
              <a:t>attentif </a:t>
            </a:r>
            <a:r>
              <a:rPr lang="fr-FR" sz="4000" b="1" dirty="0" smtClean="0">
                <a:latin typeface="Arial" panose="020B0604020202020204" pitchFamily="34" charset="0"/>
                <a:cs typeface="Arial" panose="020B0604020202020204" pitchFamily="34" charset="0"/>
              </a:rPr>
              <a:t>- sens </a:t>
            </a:r>
            <a:r>
              <a:rPr lang="fr-FR" sz="4000" b="1" dirty="0">
                <a:latin typeface="Arial" panose="020B0604020202020204" pitchFamily="34" charset="0"/>
                <a:cs typeface="Arial" panose="020B0604020202020204" pitchFamily="34" charset="0"/>
              </a:rPr>
              <a:t>de </a:t>
            </a:r>
            <a:r>
              <a:rPr lang="fr-FR" sz="4000" b="1" dirty="0">
                <a:solidFill>
                  <a:srgbClr val="C00000"/>
                </a:solidFill>
                <a:latin typeface="Arial" panose="020B0604020202020204" pitchFamily="34" charset="0"/>
                <a:cs typeface="Arial" panose="020B0604020202020204" pitchFamily="34" charset="0"/>
              </a:rPr>
              <a:t>l’équilibre attentionnel</a:t>
            </a:r>
            <a:r>
              <a:rPr lang="fr-FR" sz="4000" b="1" dirty="0">
                <a:latin typeface="Arial" panose="020B0604020202020204" pitchFamily="34" charset="0"/>
                <a:cs typeface="Arial" panose="020B0604020202020204" pitchFamily="34" charset="0"/>
              </a:rPr>
              <a:t> </a:t>
            </a:r>
          </a:p>
          <a:p>
            <a:r>
              <a:rPr lang="fr-FR" sz="4000" b="1" dirty="0" smtClean="0">
                <a:latin typeface="Arial" panose="020B0604020202020204" pitchFamily="34" charset="0"/>
                <a:cs typeface="Arial" panose="020B0604020202020204" pitchFamily="34" charset="0"/>
              </a:rPr>
              <a:t>tombé </a:t>
            </a:r>
            <a:r>
              <a:rPr lang="fr-FR" sz="4000" b="1" dirty="0">
                <a:latin typeface="Arial" panose="020B0604020202020204" pitchFamily="34" charset="0"/>
                <a:cs typeface="Arial" panose="020B0604020202020204" pitchFamily="34" charset="0"/>
              </a:rPr>
              <a:t>de </a:t>
            </a:r>
            <a:r>
              <a:rPr lang="fr-FR" sz="4000" b="1" dirty="0" smtClean="0">
                <a:solidFill>
                  <a:srgbClr val="C00000"/>
                </a:solidFill>
                <a:latin typeface="Arial" panose="020B0604020202020204" pitchFamily="34" charset="0"/>
                <a:cs typeface="Arial" panose="020B0604020202020204" pitchFamily="34" charset="0"/>
              </a:rPr>
              <a:t>la poutre</a:t>
            </a:r>
            <a:r>
              <a:rPr lang="fr-FR" sz="4000" b="1" dirty="0" smtClean="0">
                <a:latin typeface="Arial" panose="020B0604020202020204" pitchFamily="34" charset="0"/>
                <a:cs typeface="Arial" panose="020B0604020202020204" pitchFamily="34" charset="0"/>
              </a:rPr>
              <a:t>!</a:t>
            </a:r>
            <a:endParaRPr lang="fr-FR" sz="4000" b="1" dirty="0">
              <a:latin typeface="Arial" panose="020B0604020202020204" pitchFamily="34" charset="0"/>
              <a:cs typeface="Arial" panose="020B0604020202020204" pitchFamily="34" charset="0"/>
            </a:endParaRPr>
          </a:p>
          <a:p>
            <a:r>
              <a:rPr lang="fr-FR" sz="4000" b="1" dirty="0" smtClean="0">
                <a:latin typeface="Arial" panose="020B0604020202020204" pitchFamily="34" charset="0"/>
                <a:cs typeface="Arial" panose="020B0604020202020204" pitchFamily="34" charset="0"/>
              </a:rPr>
              <a:t>Évaluer le </a:t>
            </a:r>
            <a:r>
              <a:rPr lang="fr-FR" sz="4000" b="1" dirty="0">
                <a:latin typeface="Arial" panose="020B0604020202020204" pitchFamily="34" charset="0"/>
                <a:cs typeface="Arial" panose="020B0604020202020204" pitchFamily="34" charset="0"/>
              </a:rPr>
              <a:t>niveau d’attention </a:t>
            </a:r>
            <a:r>
              <a:rPr lang="fr-FR" sz="4000" b="1" dirty="0" smtClean="0">
                <a:latin typeface="Arial" panose="020B0604020202020204" pitchFamily="34" charset="0"/>
                <a:cs typeface="Arial" panose="020B0604020202020204" pitchFamily="34" charset="0"/>
              </a:rPr>
              <a:t>-</a:t>
            </a:r>
            <a:r>
              <a:rPr lang="fr-FR" sz="4000" b="1" dirty="0" smtClean="0">
                <a:solidFill>
                  <a:srgbClr val="C00000"/>
                </a:solidFill>
                <a:latin typeface="Arial" panose="020B0604020202020204" pitchFamily="34" charset="0"/>
                <a:cs typeface="Arial" panose="020B0604020202020204" pitchFamily="34" charset="0"/>
              </a:rPr>
              <a:t>trois </a:t>
            </a:r>
            <a:r>
              <a:rPr lang="fr-FR" sz="4000" b="1" dirty="0">
                <a:solidFill>
                  <a:srgbClr val="C00000"/>
                </a:solidFill>
                <a:latin typeface="Arial" panose="020B0604020202020204" pitchFamily="34" charset="0"/>
                <a:cs typeface="Arial" panose="020B0604020202020204" pitchFamily="34" charset="0"/>
              </a:rPr>
              <a:t>A </a:t>
            </a:r>
            <a:r>
              <a:rPr lang="fr-FR" sz="4000" b="1" dirty="0" smtClean="0">
                <a:solidFill>
                  <a:srgbClr val="C00000"/>
                </a:solidFill>
                <a:latin typeface="Arial" panose="020B0604020202020204" pitchFamily="34" charset="0"/>
                <a:cs typeface="Arial" panose="020B0604020202020204" pitchFamily="34" charset="0"/>
              </a:rPr>
              <a:t> </a:t>
            </a:r>
            <a:endParaRPr lang="fr-FR" sz="4000" b="1" dirty="0">
              <a:solidFill>
                <a:srgbClr val="C00000"/>
              </a:solidFill>
              <a:latin typeface="Arial" panose="020B0604020202020204" pitchFamily="34" charset="0"/>
              <a:cs typeface="Arial" panose="020B0604020202020204" pitchFamily="34" charset="0"/>
            </a:endParaRPr>
          </a:p>
          <a:p>
            <a:r>
              <a:rPr lang="fr-FR" sz="4000" b="1" dirty="0" smtClean="0">
                <a:latin typeface="Arial" panose="020B0604020202020204" pitchFamily="34" charset="0"/>
                <a:cs typeface="Arial" panose="020B0604020202020204" pitchFamily="34" charset="0"/>
              </a:rPr>
              <a:t> Évaluer le </a:t>
            </a:r>
            <a:r>
              <a:rPr lang="fr-FR" sz="4000" b="1" dirty="0">
                <a:latin typeface="Arial" panose="020B0604020202020204" pitchFamily="34" charset="0"/>
                <a:cs typeface="Arial" panose="020B0604020202020204" pitchFamily="34" charset="0"/>
              </a:rPr>
              <a:t>niveau d’attention </a:t>
            </a:r>
            <a:r>
              <a:rPr lang="fr-FR" sz="4000" b="1" dirty="0" smtClean="0">
                <a:latin typeface="Arial" panose="020B0604020202020204" pitchFamily="34" charset="0"/>
                <a:cs typeface="Arial" panose="020B0604020202020204" pitchFamily="34" charset="0"/>
              </a:rPr>
              <a:t>- </a:t>
            </a:r>
            <a:r>
              <a:rPr lang="fr-FR" sz="4000" b="1" dirty="0" smtClean="0">
                <a:solidFill>
                  <a:srgbClr val="C00000"/>
                </a:solidFill>
                <a:latin typeface="Arial" panose="020B0604020202020204" pitchFamily="34" charset="0"/>
                <a:cs typeface="Arial" panose="020B0604020202020204" pitchFamily="34" charset="0"/>
              </a:rPr>
              <a:t>dimensions </a:t>
            </a:r>
            <a:r>
              <a:rPr lang="fr-FR" sz="4000" b="1" dirty="0">
                <a:solidFill>
                  <a:srgbClr val="C00000"/>
                </a:solidFill>
                <a:latin typeface="Arial" panose="020B0604020202020204" pitchFamily="34" charset="0"/>
                <a:cs typeface="Arial" panose="020B0604020202020204" pitchFamily="34" charset="0"/>
              </a:rPr>
              <a:t>de la poutre</a:t>
            </a:r>
            <a:r>
              <a:rPr lang="fr-FR" sz="4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2962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TM04033925[[fn=Ronds dans l’eau]]</Template>
  <TotalTime>1183</TotalTime>
  <Words>9040</Words>
  <Application>Microsoft Office PowerPoint</Application>
  <PresentationFormat>Grand écran</PresentationFormat>
  <Paragraphs>513</Paragraphs>
  <Slides>45</Slides>
  <Notes>40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Tw Cen MT</vt:lpstr>
      <vt:lpstr>Wingdings</vt:lpstr>
      <vt:lpstr>Ronds dans l’eau</vt:lpstr>
      <vt:lpstr>Évaluer la progression  des élèves dans le programme atole</vt:lpstr>
      <vt:lpstr>Une activité pour commencer</vt:lpstr>
      <vt:lpstr>Présentation PowerPoint</vt:lpstr>
      <vt:lpstr>Ce dont vous avez eu conscience concernant votre attention pendant cette activité</vt:lpstr>
      <vt:lpstr>EVALUER CE QUE L’ON A Enseigné:  les propositions pour évaluer la progression des élèves dans la compréhension et l’APPROPRIATION DES OUTILS DE REGULATION DE L’ATTENTION - ATOLE</vt:lpstr>
      <vt:lpstr>ATTENDUS DE FIN DE SEQUENCE 1</vt:lpstr>
      <vt:lpstr>RITUELS POUR L’INTEGRATION AUX PRATIQUES PEDAGOGIQUES – Séquence 1</vt:lpstr>
      <vt:lpstr>Le quizz</vt:lpstr>
      <vt:lpstr>Attendus de fin de séquence 2</vt:lpstr>
      <vt:lpstr>RITUELS POUR L’INTEGRATION AUX PRATIQUES PEDAGOGIQUES – Séquence 2</vt:lpstr>
      <vt:lpstr>LE QUIZZ – exemples de questions, Séquence 2</vt:lpstr>
      <vt:lpstr>Attendus de fin de séquence 3</vt:lpstr>
      <vt:lpstr>PAS DE RITUELS séquence 3 – Le quizz</vt:lpstr>
      <vt:lpstr>Attendus de fin de séquence 4</vt:lpstr>
      <vt:lpstr>RITUEL POUR L’INTEGRATION AUX PRATIQUES PEDAGOGIQUES – Séquence 4</vt:lpstr>
      <vt:lpstr>LE QUIZZ SEQUENCE 4</vt:lpstr>
      <vt:lpstr>Attendus de fin de séquence 5</vt:lpstr>
      <vt:lpstr>RITUELs POUR L’INTEGRATION AUX PRATIQUES PEDAGOGIQUES – Séquence 5</vt:lpstr>
      <vt:lpstr>LE QUIZZ SEQUENCE 5</vt:lpstr>
      <vt:lpstr>Attendus de fin de séquence 6</vt:lpstr>
      <vt:lpstr>RITUELs POUR L’INTEGRATION AUX PRATIQUES PEDAGOGIQUES – Séquence 6</vt:lpstr>
      <vt:lpstr>LE QUIZZ SEQUENCE 6</vt:lpstr>
      <vt:lpstr>Attendus de fin de séquence 7</vt:lpstr>
      <vt:lpstr>Rituels POUR L’INTEGRATION AUX PRATIQUES PEDAGOGIQUES – Séquence 7</vt:lpstr>
      <vt:lpstr>LE QUIZZ SEQUENCE 7</vt:lpstr>
      <vt:lpstr>Attendus de fin de séquence 8</vt:lpstr>
      <vt:lpstr>Rituels POUR L’INTEGRATION AUX PRATIQUES PEDAGOGIQUES – Séquence 8</vt:lpstr>
      <vt:lpstr>LE QUIZZ SEQUENCE 8</vt:lpstr>
      <vt:lpstr>Attendus de fin de séquence 9</vt:lpstr>
      <vt:lpstr>Rituels POUR L’INTEGRATION AUX PRATIQUES PEDAGOGIQUES – Séquence 9</vt:lpstr>
      <vt:lpstr>LE QUIZZ SEQUENCE 9</vt:lpstr>
      <vt:lpstr>Attendus de fin de séquence 10</vt:lpstr>
      <vt:lpstr>Rituels POUR L’INTEGRATION AUX PRATIQUES PEDAGOGIQUES – Séquence 10</vt:lpstr>
      <vt:lpstr>LE QUIZZ SEQUENCE 10</vt:lpstr>
      <vt:lpstr>SEQUENCE 9 BIS ET SEQUENCE 10 BIS </vt:lpstr>
      <vt:lpstr>Présentation PowerPoint</vt:lpstr>
      <vt:lpstr>Présentation PowerPoint</vt:lpstr>
      <vt:lpstr>Présentation PowerPoint</vt:lpstr>
      <vt:lpstr>Présentation PowerPoint</vt:lpstr>
      <vt:lpstr>Présentation PowerPoint</vt:lpstr>
      <vt:lpstr>CONCRETEMENT ON FAIT COMMENT?</vt:lpstr>
      <vt:lpstr>CONCRETEMENT ON FAIT COMMENT?</vt:lpstr>
      <vt:lpstr>CONCRETEMENT ON FAIT COMMENT?</vt:lpstr>
      <vt:lpstr>SE FORMER</vt:lpstr>
      <vt:lpstr>MERCI D’avoir régulé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Évaluer la progression  des enfants/élèves/ado …</dc:title>
  <dc:creator>Bénédicte DUBOIS</dc:creator>
  <cp:lastModifiedBy>circo</cp:lastModifiedBy>
  <cp:revision>96</cp:revision>
  <dcterms:created xsi:type="dcterms:W3CDTF">2018-11-07T15:30:49Z</dcterms:created>
  <dcterms:modified xsi:type="dcterms:W3CDTF">2020-03-19T12:59:15Z</dcterms:modified>
</cp:coreProperties>
</file>